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6" r:id="rId9"/>
    <p:sldId id="262" r:id="rId10"/>
    <p:sldId id="263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65" r:id="rId43"/>
  </p:sldIdLst>
  <p:sldSz cx="9144000" cy="6858000" type="screen4x3"/>
  <p:notesSz cx="6858000" cy="9144000"/>
  <p:embeddedFontLst>
    <p:embeddedFont>
      <p:font typeface="Verdana" panose="020B0604030504040204" pitchFamily="34" charset="0"/>
      <p:regular r:id="rId45"/>
      <p:bold r:id="rId46"/>
      <p:italic r:id="rId47"/>
      <p:boldItalic r:id="rId48"/>
    </p:embeddedFont>
    <p:embeddedFont>
      <p:font typeface="FreesiaUPC" panose="020B0604020202020204" pitchFamily="34" charset="-34"/>
      <p:regular r:id="rId49"/>
      <p:bold r:id="rId50"/>
      <p:italic r:id="rId51"/>
      <p:boldItalic r:id="rId52"/>
    </p:embeddedFont>
    <p:embeddedFont>
      <p:font typeface="Sarabun" panose="020B0304020202020204" charset="-34"/>
      <p:regular r:id="rId53"/>
      <p:bold r:id="rId54"/>
      <p:italic r:id="rId55"/>
      <p:boldItalic r:id="rId56"/>
    </p:embeddedFont>
    <p:embeddedFont>
      <p:font typeface="TH SarabunPSK" panose="020B0500040200020003" pitchFamily="34" charset="-34"/>
      <p:regular r:id="rId57"/>
      <p:bold r:id="rId58"/>
      <p:italic r:id="rId59"/>
      <p:boldItalic r:id="rId60"/>
    </p:embeddedFont>
    <p:embeddedFont>
      <p:font typeface="Angsana New" panose="02020603050405020304" pitchFamily="18" charset="-34"/>
      <p:regular r:id="rId61"/>
      <p:bold r:id="rId62"/>
      <p:italic r:id="rId63"/>
      <p:boldItalic r:id="rId6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font" Target="fonts/font3.fntdata"/><Relationship Id="rId50" Type="http://schemas.openxmlformats.org/officeDocument/2006/relationships/font" Target="fonts/font6.fntdata"/><Relationship Id="rId55" Type="http://schemas.openxmlformats.org/officeDocument/2006/relationships/font" Target="fonts/font11.fntdata"/><Relationship Id="rId63" Type="http://schemas.openxmlformats.org/officeDocument/2006/relationships/font" Target="fonts/font19.fntdata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font" Target="fonts/font1.fntdata"/><Relationship Id="rId53" Type="http://schemas.openxmlformats.org/officeDocument/2006/relationships/font" Target="fonts/font9.fntdata"/><Relationship Id="rId58" Type="http://schemas.openxmlformats.org/officeDocument/2006/relationships/font" Target="fonts/font14.fntdata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5.fntdata"/><Relationship Id="rId57" Type="http://schemas.openxmlformats.org/officeDocument/2006/relationships/font" Target="fonts/font13.fntdata"/><Relationship Id="rId61" Type="http://schemas.openxmlformats.org/officeDocument/2006/relationships/font" Target="fonts/font17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52" Type="http://schemas.openxmlformats.org/officeDocument/2006/relationships/font" Target="fonts/font8.fntdata"/><Relationship Id="rId60" Type="http://schemas.openxmlformats.org/officeDocument/2006/relationships/font" Target="fonts/font16.fntdata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font" Target="fonts/font4.fntdata"/><Relationship Id="rId56" Type="http://schemas.openxmlformats.org/officeDocument/2006/relationships/font" Target="fonts/font12.fntdata"/><Relationship Id="rId64" Type="http://schemas.openxmlformats.org/officeDocument/2006/relationships/font" Target="fonts/font20.fntdata"/><Relationship Id="rId8" Type="http://schemas.openxmlformats.org/officeDocument/2006/relationships/slide" Target="slides/slide7.xml"/><Relationship Id="rId51" Type="http://schemas.openxmlformats.org/officeDocument/2006/relationships/font" Target="fonts/font7.fnt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2.fntdata"/><Relationship Id="rId59" Type="http://schemas.openxmlformats.org/officeDocument/2006/relationships/font" Target="fonts/font15.fntdata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font" Target="fonts/font10.fntdata"/><Relationship Id="rId62" Type="http://schemas.openxmlformats.org/officeDocument/2006/relationships/font" Target="fonts/font1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432259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86574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สไลด์ชื่อเรื่อง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1pPr>
            <a:lvl2pPr lvl="1" algn="ctr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/>
            </a:lvl2pPr>
            <a:lvl3pPr lvl="2" algn="ctr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1"/>
              <a:buFont typeface="Arial"/>
              <a:buNone/>
              <a:defRPr sz="1351"/>
            </a:lvl3pPr>
            <a:lvl4pPr lvl="3" algn="ct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4pPr>
            <a:lvl5pPr lvl="4" algn="ct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dt" idx="10"/>
          </p:nvPr>
        </p:nvSpPr>
        <p:spPr>
          <a:xfrm>
            <a:off x="0" y="6381749"/>
            <a:ext cx="2133600" cy="476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ftr" idx="11"/>
          </p:nvPr>
        </p:nvSpPr>
        <p:spPr>
          <a:xfrm>
            <a:off x="3124200" y="6381749"/>
            <a:ext cx="2895600" cy="476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ldNum" idx="12"/>
          </p:nvPr>
        </p:nvSpPr>
        <p:spPr>
          <a:xfrm>
            <a:off x="7698658" y="6381751"/>
            <a:ext cx="1445343" cy="4615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1pPr>
            <a:lvl2pPr marL="0" lvl="1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2pPr>
            <a:lvl3pPr marL="0" lvl="2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3pPr>
            <a:lvl4pPr marL="0" lvl="3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4pPr>
            <a:lvl5pPr marL="0" lvl="4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5pPr>
            <a:lvl6pPr marL="0" lvl="5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6pPr>
            <a:lvl7pPr marL="0" lvl="6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7pPr>
            <a:lvl8pPr marL="0" lvl="7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8pPr>
            <a:lvl9pPr marL="0" lvl="8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ชื่อเรื่องและข้อความแนวตั้ง" type="vertTx">
  <p:cSld name="VERTICAL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dt" idx="10"/>
          </p:nvPr>
        </p:nvSpPr>
        <p:spPr>
          <a:xfrm>
            <a:off x="0" y="6381749"/>
            <a:ext cx="2133600" cy="476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ftr" idx="11"/>
          </p:nvPr>
        </p:nvSpPr>
        <p:spPr>
          <a:xfrm>
            <a:off x="3124200" y="6381749"/>
            <a:ext cx="2895600" cy="476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sldNum" idx="12"/>
          </p:nvPr>
        </p:nvSpPr>
        <p:spPr>
          <a:xfrm>
            <a:off x="7698658" y="6381751"/>
            <a:ext cx="1445343" cy="4615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1pPr>
            <a:lvl2pPr marL="0" lvl="1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2pPr>
            <a:lvl3pPr marL="0" lvl="2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3pPr>
            <a:lvl4pPr marL="0" lvl="3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4pPr>
            <a:lvl5pPr marL="0" lvl="4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5pPr>
            <a:lvl6pPr marL="0" lvl="5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6pPr>
            <a:lvl7pPr marL="0" lvl="6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7pPr>
            <a:lvl8pPr marL="0" lvl="7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8pPr>
            <a:lvl9pPr marL="0" lvl="8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ข้อความและชื่อเรื่องแนวตั้ง" type="vertTitleAndTx">
  <p:cSld name="VERTICAL_TITLE_AND_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3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3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dt" idx="10"/>
          </p:nvPr>
        </p:nvSpPr>
        <p:spPr>
          <a:xfrm>
            <a:off x="0" y="6381749"/>
            <a:ext cx="2133600" cy="476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ftr" idx="11"/>
          </p:nvPr>
        </p:nvSpPr>
        <p:spPr>
          <a:xfrm>
            <a:off x="3124200" y="6381749"/>
            <a:ext cx="2895600" cy="476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7698658" y="6381751"/>
            <a:ext cx="1445343" cy="4615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1pPr>
            <a:lvl2pPr marL="0" lvl="1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2pPr>
            <a:lvl3pPr marL="0" lvl="2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3pPr>
            <a:lvl4pPr marL="0" lvl="3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4pPr>
            <a:lvl5pPr marL="0" lvl="4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5pPr>
            <a:lvl6pPr marL="0" lvl="5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6pPr>
            <a:lvl7pPr marL="0" lvl="6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7pPr>
            <a:lvl8pPr marL="0" lvl="7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8pPr>
            <a:lvl9pPr marL="0" lvl="8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ชื่อเรื่องและเนื้อหา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dt" idx="10"/>
          </p:nvPr>
        </p:nvSpPr>
        <p:spPr>
          <a:xfrm>
            <a:off x="0" y="6381749"/>
            <a:ext cx="2133600" cy="476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ftr" idx="11"/>
          </p:nvPr>
        </p:nvSpPr>
        <p:spPr>
          <a:xfrm>
            <a:off x="3124200" y="6381749"/>
            <a:ext cx="2895600" cy="476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7698658" y="6381751"/>
            <a:ext cx="1445343" cy="4615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1pPr>
            <a:lvl2pPr marL="0" lvl="1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2pPr>
            <a:lvl3pPr marL="0" lvl="2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3pPr>
            <a:lvl4pPr marL="0" lvl="3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4pPr>
            <a:lvl5pPr marL="0" lvl="4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5pPr>
            <a:lvl6pPr marL="0" lvl="5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6pPr>
            <a:lvl7pPr marL="0" lvl="6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7pPr>
            <a:lvl8pPr marL="0" lvl="7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8pPr>
            <a:lvl9pPr marL="0" lvl="8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ส่วนหัวของส่วน" type="secHead">
  <p:cSld name="SECTION_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623889" y="1709742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1"/>
              <a:buFont typeface="Arial"/>
              <a:buNone/>
              <a:defRPr sz="135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dt" idx="10"/>
          </p:nvPr>
        </p:nvSpPr>
        <p:spPr>
          <a:xfrm>
            <a:off x="0" y="6381749"/>
            <a:ext cx="2133600" cy="476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ftr" idx="11"/>
          </p:nvPr>
        </p:nvSpPr>
        <p:spPr>
          <a:xfrm>
            <a:off x="3124200" y="6381749"/>
            <a:ext cx="2895600" cy="476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7698658" y="6381751"/>
            <a:ext cx="1445343" cy="4615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1pPr>
            <a:lvl2pPr marL="0" lvl="1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2pPr>
            <a:lvl3pPr marL="0" lvl="2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3pPr>
            <a:lvl4pPr marL="0" lvl="3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4pPr>
            <a:lvl5pPr marL="0" lvl="4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5pPr>
            <a:lvl6pPr marL="0" lvl="5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6pPr>
            <a:lvl7pPr marL="0" lvl="6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7pPr>
            <a:lvl8pPr marL="0" lvl="7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8pPr>
            <a:lvl9pPr marL="0" lvl="8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เนื้อหา 2 ส่วน" type="twoObj">
  <p:cSld name="TWO_OBJEC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0" y="6381749"/>
            <a:ext cx="2133600" cy="476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3124200" y="6381749"/>
            <a:ext cx="2895600" cy="476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7698658" y="6381751"/>
            <a:ext cx="1445343" cy="4615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1pPr>
            <a:lvl2pPr marL="0" lvl="1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2pPr>
            <a:lvl3pPr marL="0" lvl="2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3pPr>
            <a:lvl4pPr marL="0" lvl="3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4pPr>
            <a:lvl5pPr marL="0" lvl="4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5pPr>
            <a:lvl6pPr marL="0" lvl="5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6pPr>
            <a:lvl7pPr marL="0" lvl="6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7pPr>
            <a:lvl8pPr marL="0" lvl="7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8pPr>
            <a:lvl9pPr marL="0" lvl="8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การเปรียบเทียบ" type="twoTxTwoObj">
  <p:cSld name="TWO_OBJECTS_WITH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630239" y="365127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630241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1"/>
              <a:buFont typeface="Arial"/>
              <a:buNone/>
              <a:defRPr sz="1351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630241" y="2505077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3"/>
          </p:nvPr>
        </p:nvSpPr>
        <p:spPr>
          <a:xfrm>
            <a:off x="4629151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1"/>
              <a:buFont typeface="Arial"/>
              <a:buNone/>
              <a:defRPr sz="1351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4"/>
          </p:nvPr>
        </p:nvSpPr>
        <p:spPr>
          <a:xfrm>
            <a:off x="4629151" y="2505077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dt" idx="10"/>
          </p:nvPr>
        </p:nvSpPr>
        <p:spPr>
          <a:xfrm>
            <a:off x="0" y="6381749"/>
            <a:ext cx="2133600" cy="476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ftr" idx="11"/>
          </p:nvPr>
        </p:nvSpPr>
        <p:spPr>
          <a:xfrm>
            <a:off x="3124200" y="6381749"/>
            <a:ext cx="2895600" cy="476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7698658" y="6381751"/>
            <a:ext cx="1445343" cy="4615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1pPr>
            <a:lvl2pPr marL="0" lvl="1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2pPr>
            <a:lvl3pPr marL="0" lvl="2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3pPr>
            <a:lvl4pPr marL="0" lvl="3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4pPr>
            <a:lvl5pPr marL="0" lvl="4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5pPr>
            <a:lvl6pPr marL="0" lvl="5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6pPr>
            <a:lvl7pPr marL="0" lvl="6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7pPr>
            <a:lvl8pPr marL="0" lvl="7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8pPr>
            <a:lvl9pPr marL="0" lvl="8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เฉพาะชื่อเรื่อง" type="titleOnly">
  <p:cSld name="TITLE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dt" idx="10"/>
          </p:nvPr>
        </p:nvSpPr>
        <p:spPr>
          <a:xfrm>
            <a:off x="0" y="6381749"/>
            <a:ext cx="2133600" cy="476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ftr" idx="11"/>
          </p:nvPr>
        </p:nvSpPr>
        <p:spPr>
          <a:xfrm>
            <a:off x="3124200" y="6381749"/>
            <a:ext cx="2895600" cy="476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sldNum" idx="12"/>
          </p:nvPr>
        </p:nvSpPr>
        <p:spPr>
          <a:xfrm>
            <a:off x="7698658" y="6381751"/>
            <a:ext cx="1445343" cy="4615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1pPr>
            <a:lvl2pPr marL="0" lvl="1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2pPr>
            <a:lvl3pPr marL="0" lvl="2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3pPr>
            <a:lvl4pPr marL="0" lvl="3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4pPr>
            <a:lvl5pPr marL="0" lvl="4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5pPr>
            <a:lvl6pPr marL="0" lvl="5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6pPr>
            <a:lvl7pPr marL="0" lvl="6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7pPr>
            <a:lvl8pPr marL="0" lvl="7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8pPr>
            <a:lvl9pPr marL="0" lvl="8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ว่างเปล่า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>
            <a:spLocks noGrp="1"/>
          </p:cNvSpPr>
          <p:nvPr>
            <p:ph type="dt" idx="10"/>
          </p:nvPr>
        </p:nvSpPr>
        <p:spPr>
          <a:xfrm>
            <a:off x="0" y="6381749"/>
            <a:ext cx="2133600" cy="476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ftr" idx="11"/>
          </p:nvPr>
        </p:nvSpPr>
        <p:spPr>
          <a:xfrm>
            <a:off x="3124200" y="6381749"/>
            <a:ext cx="2895600" cy="476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7698658" y="6381751"/>
            <a:ext cx="1445343" cy="4615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1pPr>
            <a:lvl2pPr marL="0" lvl="1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2pPr>
            <a:lvl3pPr marL="0" lvl="2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3pPr>
            <a:lvl4pPr marL="0" lvl="3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4pPr>
            <a:lvl5pPr marL="0" lvl="4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5pPr>
            <a:lvl6pPr marL="0" lvl="5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6pPr>
            <a:lvl7pPr marL="0" lvl="6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7pPr>
            <a:lvl8pPr marL="0" lvl="7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8pPr>
            <a:lvl9pPr marL="0" lvl="8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เนื้อหาพร้อมคำอธิบายภาพ" type="objTx">
  <p:cSld name="OBJECT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630241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1"/>
          </p:nvPr>
        </p:nvSpPr>
        <p:spPr>
          <a:xfrm>
            <a:off x="3887789" y="987429"/>
            <a:ext cx="4629151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6195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sz="21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1500"/>
            </a:lvl4pPr>
            <a:lvl5pPr marL="2286000" lvl="4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2"/>
          </p:nvPr>
        </p:nvSpPr>
        <p:spPr>
          <a:xfrm>
            <a:off x="630241" y="2057402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1pPr>
            <a:lvl2pPr marL="914400" lvl="1" indent="-228600" algn="l"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051"/>
              <a:buFont typeface="Arial"/>
              <a:buNone/>
              <a:defRPr sz="1051"/>
            </a:lvl2pPr>
            <a:lvl3pPr marL="1371600" lvl="2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3pPr>
            <a:lvl4pPr marL="1828800" lvl="3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1"/>
              <a:buFont typeface="Arial"/>
              <a:buNone/>
              <a:defRPr sz="751"/>
            </a:lvl4pPr>
            <a:lvl5pPr marL="2286000" lvl="4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1"/>
              <a:buFont typeface="Arial"/>
              <a:buNone/>
              <a:defRPr sz="75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1"/>
              <a:buNone/>
              <a:defRPr sz="75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1"/>
              <a:buNone/>
              <a:defRPr sz="75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1"/>
              <a:buNone/>
              <a:defRPr sz="75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1"/>
              <a:buNone/>
              <a:defRPr sz="751"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0" y="6381749"/>
            <a:ext cx="2133600" cy="476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3124200" y="6381749"/>
            <a:ext cx="2895600" cy="476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7698658" y="6381751"/>
            <a:ext cx="1445343" cy="4615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1pPr>
            <a:lvl2pPr marL="0" lvl="1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2pPr>
            <a:lvl3pPr marL="0" lvl="2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3pPr>
            <a:lvl4pPr marL="0" lvl="3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4pPr>
            <a:lvl5pPr marL="0" lvl="4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5pPr>
            <a:lvl6pPr marL="0" lvl="5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6pPr>
            <a:lvl7pPr marL="0" lvl="6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7pPr>
            <a:lvl8pPr marL="0" lvl="7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8pPr>
            <a:lvl9pPr marL="0" lvl="8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รูปภาพพร้อมคำอธิบายภาพ" type="picTx">
  <p:cSld name="PICTURE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630241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>
            <a:spLocks noGrp="1"/>
          </p:cNvSpPr>
          <p:nvPr>
            <p:ph type="pic" idx="2"/>
          </p:nvPr>
        </p:nvSpPr>
        <p:spPr>
          <a:xfrm>
            <a:off x="3887789" y="987429"/>
            <a:ext cx="4629151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1"/>
          </p:nvPr>
        </p:nvSpPr>
        <p:spPr>
          <a:xfrm>
            <a:off x="630241" y="2057402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1pPr>
            <a:lvl2pPr marL="914400" lvl="1" indent="-228600" algn="l"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051"/>
              <a:buFont typeface="Arial"/>
              <a:buNone/>
              <a:defRPr sz="1051"/>
            </a:lvl2pPr>
            <a:lvl3pPr marL="1371600" lvl="2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3pPr>
            <a:lvl4pPr marL="1828800" lvl="3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1"/>
              <a:buFont typeface="Arial"/>
              <a:buNone/>
              <a:defRPr sz="751"/>
            </a:lvl4pPr>
            <a:lvl5pPr marL="2286000" lvl="4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1"/>
              <a:buFont typeface="Arial"/>
              <a:buNone/>
              <a:defRPr sz="75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1"/>
              <a:buNone/>
              <a:defRPr sz="75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1"/>
              <a:buNone/>
              <a:defRPr sz="75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1"/>
              <a:buNone/>
              <a:defRPr sz="75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1"/>
              <a:buNone/>
              <a:defRPr sz="751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dt" idx="10"/>
          </p:nvPr>
        </p:nvSpPr>
        <p:spPr>
          <a:xfrm>
            <a:off x="0" y="6381749"/>
            <a:ext cx="2133600" cy="476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ftr" idx="11"/>
          </p:nvPr>
        </p:nvSpPr>
        <p:spPr>
          <a:xfrm>
            <a:off x="3124200" y="6381749"/>
            <a:ext cx="2895600" cy="476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7698658" y="6381751"/>
            <a:ext cx="1445343" cy="4615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1pPr>
            <a:lvl2pPr marL="0" lvl="1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2pPr>
            <a:lvl3pPr marL="0" lvl="2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3pPr>
            <a:lvl4pPr marL="0" lvl="3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4pPr>
            <a:lvl5pPr marL="0" lvl="4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5pPr>
            <a:lvl6pPr marL="0" lvl="5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6pPr>
            <a:lvl7pPr marL="0" lvl="6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7pPr>
            <a:lvl8pPr marL="0" lvl="7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8pPr>
            <a:lvl9pPr marL="0" lvl="8" indent="0" algn="r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195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8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1"/>
              <a:buFont typeface="Arial"/>
              <a:buChar char="•"/>
              <a:defRPr sz="135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8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1"/>
              <a:buFont typeface="Arial"/>
              <a:buChar char="•"/>
              <a:defRPr sz="135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8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1"/>
              <a:buFont typeface="Arial"/>
              <a:buChar char="•"/>
              <a:defRPr sz="135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8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1"/>
              <a:buFont typeface="Arial"/>
              <a:buChar char="•"/>
              <a:defRPr sz="135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0" y="6381749"/>
            <a:ext cx="2133600" cy="476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81749"/>
            <a:ext cx="2895600" cy="476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7698658" y="6381751"/>
            <a:ext cx="1445343" cy="4615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1E1E60"/>
                </a:solidFill>
                <a:latin typeface="Sarabun"/>
                <a:ea typeface="Sarabun"/>
                <a:cs typeface="Sarabun"/>
                <a:sym typeface="Sarabu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CopyRight@MIS.Northern.y</a:t>
            </a:r>
            <a:endParaRPr/>
          </a:p>
        </p:txBody>
      </p:sp>
      <p:pic>
        <p:nvPicPr>
          <p:cNvPr id="11" name="Google Shape;11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8725" y="92075"/>
            <a:ext cx="1130643" cy="117618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ctrTitle"/>
          </p:nvPr>
        </p:nvSpPr>
        <p:spPr>
          <a:xfrm>
            <a:off x="0" y="2564904"/>
            <a:ext cx="9144000" cy="15121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>
              <a:defRPr/>
            </a:pPr>
            <a:r>
              <a:rPr lang="th-TH" sz="5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การวัดผลสัมฤทธิ์ทางการเรียน</a:t>
            </a:r>
            <a:r>
              <a:rPr lang="en-US" sz="5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/>
            </a:r>
            <a:br>
              <a:rPr lang="en-US" sz="5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</a:br>
            <a:r>
              <a:rPr lang="th-TH" sz="4800" b="1" dirty="0">
                <a:solidFill>
                  <a:schemeClr val="bg1"/>
                </a:solidFill>
              </a:rPr>
              <a:t> </a:t>
            </a:r>
            <a:r>
              <a:rPr lang="th-TH" sz="4000" b="1" dirty="0">
                <a:solidFill>
                  <a:schemeClr val="tx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โดย  </a:t>
            </a:r>
            <a:r>
              <a:rPr lang="th-TH" sz="4000" b="1" dirty="0">
                <a:solidFill>
                  <a:schemeClr val="tx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ดร.</a:t>
            </a:r>
            <a:r>
              <a:rPr lang="th-TH" sz="4000" b="1" dirty="0" err="1">
                <a:solidFill>
                  <a:schemeClr val="tx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นล</a:t>
            </a:r>
            <a:r>
              <a:rPr lang="th-TH" sz="4000" b="1" dirty="0">
                <a:solidFill>
                  <a:schemeClr val="tx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ธวัช </a:t>
            </a:r>
            <a:r>
              <a:rPr lang="th-TH" sz="4000" b="1" dirty="0" err="1">
                <a:solidFill>
                  <a:schemeClr val="tx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ยุทธ</a:t>
            </a:r>
            <a:r>
              <a:rPr lang="th-TH" sz="4000" b="1" dirty="0" smtClean="0">
                <a:solidFill>
                  <a:schemeClr val="tx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วงศ์ และ</a:t>
            </a:r>
            <a:r>
              <a:rPr lang="en-US" sz="4000" b="1" dirty="0" smtClean="0">
                <a:solidFill>
                  <a:schemeClr val="tx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r>
              <a:rPr lang="th-TH" sz="4000" b="1" dirty="0" smtClean="0">
                <a:solidFill>
                  <a:schemeClr val="tx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ดร.</a:t>
            </a:r>
            <a:r>
              <a:rPr lang="th-TH" sz="4000" b="1" dirty="0">
                <a:solidFill>
                  <a:schemeClr val="tx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กรรณิการ์  ทอง</a:t>
            </a:r>
            <a:r>
              <a:rPr lang="th-TH" sz="4000" b="1" dirty="0" smtClean="0">
                <a:solidFill>
                  <a:schemeClr val="tx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รักษ์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8244408" y="5805264"/>
            <a:ext cx="648072" cy="457200"/>
          </a:xfrm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defRPr/>
            </a:pPr>
            <a:r>
              <a:rPr lang="en-US" b="0" dirty="0" smtClean="0">
                <a:solidFill>
                  <a:srgbClr val="CC00FF"/>
                </a:solidFill>
              </a:rPr>
              <a:t>10</a:t>
            </a:r>
            <a:endParaRPr lang="th-TH" b="0" dirty="0" smtClean="0">
              <a:solidFill>
                <a:srgbClr val="CC00FF"/>
              </a:solidFill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0" y="1772816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  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2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. 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ข้อความที่กำหนดให้ต้องตัดสินได้ว่าถูกหรือผิดจริงและเป็นสากล เช่น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       </a:t>
            </a:r>
            <a:r>
              <a:rPr lang="th-TH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ไม่ดี 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-  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น้ำเดือดที่อุณหภูมิ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100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r>
              <a:rPr lang="th-TH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องศา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       </a:t>
            </a:r>
            <a:r>
              <a:rPr lang="th-TH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ดีขึ้น  </a:t>
            </a:r>
            <a:r>
              <a:rPr lang="en-US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-  </a:t>
            </a:r>
            <a:r>
              <a:rPr lang="th-TH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ณ ระดับน้ำทะเล น้ำจะเดือดที่อุณหภูมิ </a:t>
            </a:r>
            <a:endParaRPr lang="en-US" sz="40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en-US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100</a:t>
            </a:r>
            <a:r>
              <a:rPr lang="th-TH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องศา</a:t>
            </a:r>
            <a:endParaRPr lang="en-US" sz="40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       </a:t>
            </a:r>
            <a:r>
              <a:rPr lang="th-TH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ไม่ดี 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-  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เราไม่ควรกินเนื้อหมู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       </a:t>
            </a:r>
            <a:r>
              <a:rPr lang="th-TH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ดีขึ้น  </a:t>
            </a:r>
            <a:r>
              <a:rPr lang="en-US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-  </a:t>
            </a:r>
            <a:r>
              <a:rPr lang="th-TH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ผู้นับถือศาสนาอิสลามไม่ควรกินเนื้อหมู</a:t>
            </a:r>
            <a:endParaRPr lang="en-US" sz="40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02567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0" y="1844824"/>
            <a:ext cx="914400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   </a:t>
            </a:r>
            <a:r>
              <a:rPr lang="en-US" sz="4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3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. </a:t>
            </a:r>
            <a:r>
              <a:rPr lang="th-TH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แต่ละข้อคำถามควรถามจุดสำคัญเพียงเรื่องเดียว เช่น</a:t>
            </a:r>
            <a:endParaRPr lang="en-US" sz="4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       </a:t>
            </a:r>
            <a:r>
              <a:rPr lang="th-TH" sz="4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ไม่ดี  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-  </a:t>
            </a:r>
            <a:r>
              <a:rPr lang="th-TH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อำเภอแม่สายอยู่ในจังหวัดแม่ฮ่องสอนและอยู่เหนือสุดของประเทศไทย</a:t>
            </a:r>
            <a:endParaRPr lang="en-US" sz="4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       </a:t>
            </a:r>
            <a:r>
              <a:rPr lang="th-TH" sz="4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ดีขึ้น  </a:t>
            </a:r>
            <a:r>
              <a:rPr lang="en-US" sz="4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-  </a:t>
            </a:r>
            <a:r>
              <a:rPr lang="th-TH" sz="4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อำเภอแม่สายอยู่ในจังหวัดแม่ฮ่องสอน</a:t>
            </a:r>
            <a:endParaRPr lang="en-US" sz="42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       </a:t>
            </a:r>
            <a:r>
              <a:rPr lang="th-TH" sz="4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ดีขึ้น  </a:t>
            </a:r>
            <a:r>
              <a:rPr lang="en-US" sz="4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-  </a:t>
            </a:r>
            <a:r>
              <a:rPr lang="th-TH" sz="4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อำเภอแม่สายอยู่เหนือสุดของประเทศไทย</a:t>
            </a:r>
            <a:endParaRPr lang="en-US" sz="42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3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8244408" y="5805264"/>
            <a:ext cx="648072" cy="457200"/>
          </a:xfrm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defRPr/>
            </a:pPr>
            <a:r>
              <a:rPr lang="en-US" b="0" dirty="0" smtClean="0">
                <a:solidFill>
                  <a:srgbClr val="CC00FF"/>
                </a:solidFill>
              </a:rPr>
              <a:t>11</a:t>
            </a:r>
            <a:endParaRPr lang="th-TH" b="0" dirty="0" smtClean="0">
              <a:solidFill>
                <a:srgbClr val="CC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99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0" y="1844824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4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. </a:t>
            </a:r>
            <a:r>
              <a:rPr lang="th-TH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ไม่ควรสร้างข้อคำถามในเชิงปฏิเสธหรือปฏิเสธซ้อน เพราะจะทำให้ผู้เรียนเข้าใจผิด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    </a:t>
            </a:r>
            <a:r>
              <a:rPr lang="th-TH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ไม่ดี 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-  </a:t>
            </a:r>
            <a:r>
              <a:rPr lang="th-TH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ถ้านักเรียนไม่ออกไปตากน้ำค้างนักเรียนจะไม่เป็นหวัด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    </a:t>
            </a:r>
            <a:r>
              <a:rPr lang="th-TH" sz="4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ดีขึ้น  </a:t>
            </a:r>
            <a:r>
              <a:rPr lang="en-US" sz="4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-  </a:t>
            </a:r>
            <a:r>
              <a:rPr lang="th-TH" sz="4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การออกไปตากน้ำค้างทำให้นักเรียนเป็นหวัด</a:t>
            </a:r>
            <a:endParaRPr lang="th-TH" sz="4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3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8244408" y="5805264"/>
            <a:ext cx="648072" cy="457200"/>
          </a:xfrm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defRPr/>
            </a:pPr>
            <a:r>
              <a:rPr lang="en-US" b="0" dirty="0" smtClean="0">
                <a:solidFill>
                  <a:srgbClr val="CC00FF"/>
                </a:solidFill>
              </a:rPr>
              <a:t>12</a:t>
            </a:r>
            <a:endParaRPr lang="th-TH" b="0" dirty="0" smtClean="0">
              <a:solidFill>
                <a:srgbClr val="CC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299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8244408" y="5805264"/>
            <a:ext cx="648072" cy="457200"/>
          </a:xfrm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defRPr/>
            </a:pPr>
            <a:r>
              <a:rPr lang="en-US" b="0" dirty="0" smtClean="0">
                <a:solidFill>
                  <a:srgbClr val="CC00FF"/>
                </a:solidFill>
              </a:rPr>
              <a:t>13</a:t>
            </a:r>
            <a:endParaRPr lang="th-TH" b="0" dirty="0" smtClean="0">
              <a:solidFill>
                <a:srgbClr val="CC00FF"/>
              </a:solidFill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0" y="1988840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5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. </a:t>
            </a:r>
            <a:r>
              <a:rPr lang="th-TH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ควรหลีกเลี่ยงการลอกข้อความจากหนังสือตำราเรียนโดยตรงเพราะจะจะส่งเสริมการเรียนแบบท่องจำ เช่น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    </a:t>
            </a:r>
            <a:r>
              <a:rPr lang="th-TH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ไม่ดี 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-  </a:t>
            </a:r>
            <a:r>
              <a:rPr lang="th-TH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พ่อของมานีใช้หน่อกล้วยปลูก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    </a:t>
            </a:r>
            <a:r>
              <a:rPr lang="th-TH" sz="4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ดีขึ้น  </a:t>
            </a:r>
            <a:r>
              <a:rPr lang="en-US" sz="4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-  </a:t>
            </a:r>
            <a:r>
              <a:rPr lang="th-TH" sz="4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การปลูกกล้วยต้องใช้หน่อปลูก</a:t>
            </a:r>
            <a:endParaRPr lang="en-US" sz="4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43847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8244408" y="5805264"/>
            <a:ext cx="648072" cy="457200"/>
          </a:xfrm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defRPr/>
            </a:pPr>
            <a:r>
              <a:rPr lang="en-US" b="0" dirty="0" smtClean="0">
                <a:solidFill>
                  <a:srgbClr val="CC00FF"/>
                </a:solidFill>
              </a:rPr>
              <a:t>14</a:t>
            </a:r>
            <a:endParaRPr lang="th-TH" b="0" dirty="0" smtClean="0">
              <a:solidFill>
                <a:srgbClr val="CC00FF"/>
              </a:solidFill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0" y="1556792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smtClean="0"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6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. </a:t>
            </a:r>
            <a:r>
              <a:rPr lang="th-TH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หลีกเลี่ยงการใช้คำที่เป็นเครื่องชี้แนะคำตอบหรือช่วยให้คำตอบถูกหรือ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th-TH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ผิดเด่นชัดขึ้นซึ่งจะทำให้ผู้เรียนเดาคำตอบได้ เช่น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    6.1 </a:t>
            </a:r>
            <a:r>
              <a:rPr lang="th-TH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ข้อความที่มีคำว่า </a:t>
            </a:r>
            <a:r>
              <a:rPr lang="th-TH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เท่านั้น ทั้งสิ้น ทั้งหมด เสมอ ทุกๆ</a:t>
            </a:r>
            <a:r>
              <a:rPr lang="th-TH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อย่าง อย่าง</a:t>
            </a:r>
            <a:r>
              <a:rPr lang="th-TH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เดียว เป็นไปไม่ได้ ไม่มีเลย</a:t>
            </a:r>
            <a:r>
              <a:rPr lang="th-TH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คำเหล่านี้มักแสดงว่า</a:t>
            </a:r>
            <a:r>
              <a:rPr lang="th-TH" sz="3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ผิดมากกว่าถูก </a:t>
            </a:r>
            <a:r>
              <a:rPr lang="th-TH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เช่น 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        - </a:t>
            </a:r>
            <a:r>
              <a:rPr lang="th-TH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เงินหมายถึงเงินเหรียญ</a:t>
            </a:r>
            <a:r>
              <a:rPr lang="th-TH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เท่านั้น</a:t>
            </a:r>
            <a:endParaRPr lang="en-US" sz="3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        - </a:t>
            </a:r>
            <a:r>
              <a:rPr lang="th-TH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สัตว์ที่มี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4 </a:t>
            </a:r>
            <a:r>
              <a:rPr lang="th-TH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ขา เรียกว่าแมลง</a:t>
            </a:r>
            <a:r>
              <a:rPr lang="th-TH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ทั้งสิ้น</a:t>
            </a:r>
          </a:p>
          <a:p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     6.2 </a:t>
            </a:r>
            <a:r>
              <a:rPr lang="th-TH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ข้อความที่มีคำว่า </a:t>
            </a:r>
            <a:r>
              <a:rPr lang="th-TH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อาจจะ บางครั้ง </a:t>
            </a:r>
            <a:r>
              <a:rPr lang="th-TH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บ่อย ๆ </a:t>
            </a:r>
            <a:r>
              <a:rPr lang="th-TH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โดยทั่วไป </a:t>
            </a:r>
            <a:r>
              <a:rPr lang="th-TH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คำเหล่านี้มักเป็นคำที่แสดงว่า</a:t>
            </a:r>
            <a:r>
              <a:rPr lang="th-TH" sz="3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ถูกมากกว่าผิด </a:t>
            </a:r>
            <a:r>
              <a:rPr lang="th-TH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เช่น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           - </a:t>
            </a:r>
            <a:r>
              <a:rPr lang="th-TH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โดยทั่วไป</a:t>
            </a:r>
            <a:r>
              <a:rPr lang="th-TH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แล้วสัตว์ที่มี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6 </a:t>
            </a:r>
            <a:r>
              <a:rPr lang="th-TH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ขา จะเรียกว่าแมลง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           - </a:t>
            </a:r>
            <a:r>
              <a:rPr lang="th-TH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บางครั้ง</a:t>
            </a:r>
            <a:r>
              <a:rPr lang="th-TH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เงินก็อาจหมายถึงธนบัตร</a:t>
            </a:r>
            <a:endParaRPr lang="th-TH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903429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8244408" y="5805264"/>
            <a:ext cx="648072" cy="457200"/>
          </a:xfrm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defRPr/>
            </a:pPr>
            <a:r>
              <a:rPr lang="en-US" b="0" dirty="0" smtClean="0">
                <a:solidFill>
                  <a:srgbClr val="CC00FF"/>
                </a:solidFill>
              </a:rPr>
              <a:t>15</a:t>
            </a:r>
            <a:endParaRPr lang="th-TH" b="0" dirty="0" smtClean="0">
              <a:solidFill>
                <a:srgbClr val="CC00FF"/>
              </a:solidFill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0" y="1834946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7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. 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ข้อความที่ถามทุกข้อควรมีความยาวใกล้เคียงกัน ไม่ควรใช้ประโยคที่อธิบายยาวมากจนผิดสังเกตเพราะผู้เรียนจะเดาถูกและได้คะแนน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 8. 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อย่าวางข้อถูกและข้อผิดเป็นระบบ เพราะจะทำให้ผู้เรียนเดาคำตอบได้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 9. 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ควรให้มีข้อถูกและข้อผิด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พอๆ กัน 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คือมีข้อความถูกประมาณร้อยละ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40-60 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ของ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ข้อสอบทั้งหมด</a:t>
            </a:r>
            <a:endParaRPr lang="th-TH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63546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8244408" y="5805264"/>
            <a:ext cx="648072" cy="457200"/>
          </a:xfrm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defRPr/>
            </a:pPr>
            <a:r>
              <a:rPr lang="en-US" b="0" dirty="0" smtClean="0">
                <a:solidFill>
                  <a:srgbClr val="CC00FF"/>
                </a:solidFill>
              </a:rPr>
              <a:t>16</a:t>
            </a:r>
            <a:endParaRPr lang="th-TH" b="0" dirty="0" smtClean="0">
              <a:solidFill>
                <a:srgbClr val="CC00FF"/>
              </a:solidFill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0" y="1484784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ข้อดี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และ</a:t>
            </a:r>
            <a:r>
              <a:rPr lang="th-TH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ข้อเสีย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ของข้อสอบ</a:t>
            </a:r>
            <a:r>
              <a:rPr lang="th-TH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แบบถูกผิด</a:t>
            </a:r>
            <a:endParaRPr lang="en-US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93036"/>
              </p:ext>
            </p:extLst>
          </p:nvPr>
        </p:nvGraphicFramePr>
        <p:xfrm>
          <a:off x="0" y="2204864"/>
          <a:ext cx="9144000" cy="39381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6624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3200" b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ข้อดี</a:t>
                      </a:r>
                      <a:endParaRPr lang="en-US" sz="3200" b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anose="020B0604020202020204" pitchFamily="34" charset="-34"/>
                        <a:ea typeface="Times New Roman" panose="02020603050405020304" pitchFamily="18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32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ข้อเสีย</a:t>
                      </a:r>
                      <a:endParaRPr lang="en-US" sz="3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anose="020B0604020202020204" pitchFamily="34" charset="-34"/>
                        <a:ea typeface="Times New Roman" panose="02020603050405020304" pitchFamily="18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6624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1. </a:t>
                      </a:r>
                      <a:r>
                        <a:rPr lang="th-TH" sz="3200" b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เหมาะกับการวัดพฤติกรรมความรู้</a:t>
                      </a:r>
                      <a:r>
                        <a:rPr lang="en-US" sz="3200" b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-</a:t>
                      </a:r>
                      <a:r>
                        <a:rPr lang="th-TH" sz="3200" b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ความจำ</a:t>
                      </a:r>
                      <a:endParaRPr lang="en-US" sz="3200" b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anose="020B0604020202020204" pitchFamily="34" charset="-34"/>
                        <a:ea typeface="Times New Roman" panose="02020603050405020304" pitchFamily="18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1. </a:t>
                      </a:r>
                      <a:r>
                        <a:rPr lang="th-TH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โอกาสที่จะเดาถูกมีมาก</a:t>
                      </a:r>
                      <a:endParaRPr lang="en-US" sz="3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anose="020B0604020202020204" pitchFamily="34" charset="-34"/>
                        <a:ea typeface="Times New Roman" panose="02020603050405020304" pitchFamily="18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6624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2. </a:t>
                      </a:r>
                      <a:r>
                        <a:rPr lang="th-TH" sz="3200" b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สร้างง่าย ตรวจง่าย และมีความเป็นปรนัยในการตรวจสูง                     </a:t>
                      </a:r>
                      <a:endParaRPr lang="en-US" sz="3200" b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anose="020B0604020202020204" pitchFamily="34" charset="-34"/>
                        <a:ea typeface="Times New Roman" panose="02020603050405020304" pitchFamily="18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2. </a:t>
                      </a:r>
                      <a:r>
                        <a:rPr lang="th-TH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วัดพฤติกรรมระดับสูงไม่ได้</a:t>
                      </a:r>
                      <a:endParaRPr lang="en-US" sz="3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anose="020B0604020202020204" pitchFamily="34" charset="-34"/>
                        <a:ea typeface="Times New Roman" panose="02020603050405020304" pitchFamily="18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6624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3. </a:t>
                      </a:r>
                      <a:r>
                        <a:rPr lang="th-TH" sz="3200" b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ใช้ทดสอบได้กับทุกวิชา </a:t>
                      </a:r>
                      <a:endParaRPr lang="en-US" sz="3200" b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anose="020B0604020202020204" pitchFamily="34" charset="-34"/>
                        <a:ea typeface="Times New Roman" panose="02020603050405020304" pitchFamily="18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3. </a:t>
                      </a:r>
                      <a:r>
                        <a:rPr lang="th-TH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ไม่สามารถวินิจฉัยสภาพการเรียนได้ </a:t>
                      </a:r>
                      <a:endParaRPr lang="en-US" sz="3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anose="020B0604020202020204" pitchFamily="34" charset="-34"/>
                        <a:ea typeface="Times New Roman" panose="02020603050405020304" pitchFamily="18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6624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4. </a:t>
                      </a:r>
                      <a:r>
                        <a:rPr lang="th-TH" sz="3200" b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ผู้ตอบใช้เวลาทำน้อย </a:t>
                      </a:r>
                      <a:endParaRPr lang="en-US" sz="3200" b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anose="020B0604020202020204" pitchFamily="34" charset="-34"/>
                        <a:ea typeface="Times New Roman" panose="02020603050405020304" pitchFamily="18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4. </a:t>
                      </a:r>
                      <a:r>
                        <a:rPr lang="th-TH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มีค่าอำนาจจำแนกต่ำ </a:t>
                      </a:r>
                      <a:endParaRPr lang="en-US" sz="3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anose="020B0604020202020204" pitchFamily="34" charset="-34"/>
                        <a:ea typeface="Times New Roman" panose="02020603050405020304" pitchFamily="18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3857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8244408" y="5805264"/>
            <a:ext cx="648072" cy="457200"/>
          </a:xfrm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defRPr/>
            </a:pPr>
            <a:r>
              <a:rPr lang="en-US" b="0" dirty="0" smtClean="0">
                <a:solidFill>
                  <a:srgbClr val="CC00FF"/>
                </a:solidFill>
              </a:rPr>
              <a:t>17</a:t>
            </a:r>
            <a:endParaRPr lang="th-TH" b="0" dirty="0" smtClean="0">
              <a:solidFill>
                <a:srgbClr val="CC00FF"/>
              </a:solidFill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0" y="2097430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ข้อสอบ</a:t>
            </a:r>
            <a:r>
              <a:rPr lang="th-TH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แบบเติมคำ</a:t>
            </a:r>
            <a:endParaRPr lang="en-US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</a:t>
            </a:r>
            <a:r>
              <a:rPr lang="th-TH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ข้อสอบ</a:t>
            </a:r>
            <a:r>
              <a:rPr lang="th-TH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แบบเติมคำเป็นข้อสอบที่ต้องการให้ผู้สอบเติมคำหรือข้อความที่</a:t>
            </a:r>
            <a:r>
              <a:rPr lang="th-TH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สำคัญใน</a:t>
            </a:r>
            <a:r>
              <a:rPr lang="th-TH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ช่องว่างที่</a:t>
            </a:r>
            <a:r>
              <a:rPr lang="th-TH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กำหนดให้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640732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8244408" y="5805264"/>
            <a:ext cx="648072" cy="457200"/>
          </a:xfrm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defRPr/>
            </a:pPr>
            <a:r>
              <a:rPr lang="en-US" b="0" dirty="0" smtClean="0">
                <a:solidFill>
                  <a:srgbClr val="CC00FF"/>
                </a:solidFill>
              </a:rPr>
              <a:t>18</a:t>
            </a:r>
            <a:endParaRPr lang="th-TH" b="0" dirty="0" smtClean="0">
              <a:solidFill>
                <a:srgbClr val="CC00FF"/>
              </a:solidFill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0" y="1712997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หลักการ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สร้างข้อสอบแบบเติมคำ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1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. 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เขียนคำถามให้เฉพาะเจาะจง ให้ตอบเพียงคำตอบเดียว เช่น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    </a:t>
            </a:r>
            <a:r>
              <a:rPr lang="th-TH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ไม่ดี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-  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สุนทรภู่แต่งหนังสือ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........</a:t>
            </a: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    </a:t>
            </a:r>
            <a:r>
              <a:rPr lang="th-TH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ดีขึ้น </a:t>
            </a:r>
            <a:r>
              <a:rPr lang="en-US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-  </a:t>
            </a:r>
            <a:r>
              <a:rPr lang="th-TH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ผู้แต่งหนังสือพระอภัยมณีคือ</a:t>
            </a:r>
            <a:r>
              <a:rPr lang="en-US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........</a:t>
            </a: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    </a:t>
            </a:r>
            <a:r>
              <a:rPr lang="th-TH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ไม่ดี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-  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พืชสังเคราะห์แสงโดยใช้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..........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เป็นองค์ประกอบ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    </a:t>
            </a:r>
            <a:r>
              <a:rPr lang="th-TH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ดีขึ้น </a:t>
            </a:r>
            <a:r>
              <a:rPr lang="en-US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-  </a:t>
            </a:r>
            <a:r>
              <a:rPr lang="th-TH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สิ่งที่พืชใช้ในการสังเคราะห์แสงได้แก่</a:t>
            </a:r>
            <a:endParaRPr lang="en-US" sz="3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en-US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           1. ......................</a:t>
            </a:r>
          </a:p>
          <a:p>
            <a:r>
              <a:rPr lang="en-US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           2. ......................</a:t>
            </a:r>
            <a:endParaRPr lang="th-TH" sz="3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097825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8244408" y="5805264"/>
            <a:ext cx="648072" cy="457200"/>
          </a:xfrm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defRPr/>
            </a:pPr>
            <a:r>
              <a:rPr lang="en-US" b="0" dirty="0" smtClean="0">
                <a:solidFill>
                  <a:srgbClr val="CC00FF"/>
                </a:solidFill>
              </a:rPr>
              <a:t>19</a:t>
            </a:r>
            <a:endParaRPr lang="th-TH" b="0" dirty="0" smtClean="0">
              <a:solidFill>
                <a:srgbClr val="CC00FF"/>
              </a:solidFill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0" y="2043425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3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. 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ควรให้เติมส่วนที่เป็นสาระสำคัญ เช่น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    </a:t>
            </a:r>
            <a:r>
              <a:rPr lang="th-TH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ไม่ดี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-  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ยุงลายเป็น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..........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ของโรคไข้เลือดออก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    </a:t>
            </a:r>
            <a:r>
              <a:rPr lang="th-TH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ดีขึ้น </a:t>
            </a:r>
            <a:r>
              <a:rPr lang="en-US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-  </a:t>
            </a:r>
            <a:r>
              <a:rPr lang="th-TH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ยุงลายเป็นพาหะของโรค</a:t>
            </a:r>
            <a:r>
              <a:rPr lang="en-US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..........................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 4. 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เว้นช่องว่างให้เติมท้ายประโยค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 5. 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เว้นช่องว่างที่จะเติมเท่ากันทุกช่อง</a:t>
            </a:r>
            <a:endParaRPr lang="th-TH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49101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8388424" y="5805264"/>
            <a:ext cx="504056" cy="457200"/>
          </a:xfrm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defRPr/>
            </a:pPr>
            <a:fld id="{71D4422D-223A-4DD8-AE4A-0D673040A6B9}" type="slidenum">
              <a:rPr lang="en-US" b="0" smtClean="0">
                <a:solidFill>
                  <a:srgbClr val="CC00FF"/>
                </a:solidFill>
              </a:rPr>
              <a:pPr eaLnBrk="1" hangingPunct="1">
                <a:defRPr/>
              </a:pPr>
              <a:t>2</a:t>
            </a:fld>
            <a:endParaRPr lang="th-TH" b="0" dirty="0" smtClean="0">
              <a:solidFill>
                <a:srgbClr val="CC00FF"/>
              </a:solidFill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1556792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th-TH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ทฤษฎีการเรียนรู้</a:t>
            </a:r>
          </a:p>
          <a:p>
            <a:pPr algn="ctr" eaLnBrk="1" hangingPunct="1">
              <a:defRPr/>
            </a:pPr>
            <a:r>
              <a:rPr lang="th-TH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เบน</a:t>
            </a:r>
            <a:r>
              <a:rPr lang="th-TH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จา</a:t>
            </a:r>
            <a:r>
              <a:rPr lang="th-TH" sz="4000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มิน</a:t>
            </a:r>
            <a:r>
              <a:rPr lang="th-TH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r>
              <a:rPr lang="th-TH" sz="4000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เอส</a:t>
            </a:r>
            <a:r>
              <a:rPr lang="th-TH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r>
              <a:rPr lang="th-TH" sz="4000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บลูม</a:t>
            </a:r>
            <a:r>
              <a:rPr lang="en-US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 (Benjamin </a:t>
            </a:r>
            <a:r>
              <a:rPr lang="en-US" sz="4000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S.Bloom</a:t>
            </a:r>
            <a:r>
              <a:rPr lang="en-US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)</a:t>
            </a:r>
          </a:p>
          <a:p>
            <a:r>
              <a:rPr lang="th-TH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แบ่งการเรียนรู้ไว้ </a:t>
            </a:r>
            <a:r>
              <a:rPr lang="en-US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3</a:t>
            </a:r>
            <a:r>
              <a:rPr lang="th-TH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ด้าน ดังนี้</a:t>
            </a:r>
            <a:endParaRPr lang="en-US" sz="40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1.  </a:t>
            </a:r>
            <a:r>
              <a:rPr lang="th-TH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ด้าน</a:t>
            </a:r>
            <a:r>
              <a:rPr lang="th-TH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พุทธิพิสัย (</a:t>
            </a: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Cognitive Domain</a:t>
            </a:r>
            <a:r>
              <a:rPr lang="th-TH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) </a:t>
            </a:r>
            <a:r>
              <a:rPr lang="th-TH" sz="4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ด้านสติปัญญาความรู้ </a:t>
            </a:r>
            <a:endParaRPr lang="en-US" sz="4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1.1  </a:t>
            </a:r>
            <a:r>
              <a:rPr lang="th-TH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ความรู้ – ความจำ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     1.2  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ความเข้าใจ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th-TH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1.3  </a:t>
            </a:r>
            <a:r>
              <a:rPr lang="th-TH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การนำไปใช้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             1.4  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การวิเคราะห์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1.5</a:t>
            </a:r>
            <a:r>
              <a:rPr lang="th-TH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การสังเคราะห์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          1.6  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การประเมิน</a:t>
            </a:r>
            <a:r>
              <a:rPr lang="th-TH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ค่า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441537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8244408" y="5805264"/>
            <a:ext cx="648072" cy="457200"/>
          </a:xfrm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defRPr/>
            </a:pPr>
            <a:r>
              <a:rPr lang="en-US" b="0" dirty="0" smtClean="0">
                <a:solidFill>
                  <a:srgbClr val="CC00FF"/>
                </a:solidFill>
              </a:rPr>
              <a:t>20</a:t>
            </a:r>
            <a:endParaRPr lang="th-TH" b="0" dirty="0" smtClean="0">
              <a:solidFill>
                <a:srgbClr val="CC00FF"/>
              </a:solidFill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1967349"/>
            <a:ext cx="9144000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6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. 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คำตอบที่เป็นตัวเลข ถ้ามีหน่วยควรระบุหน่วยที่ต้องการ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ให้ตอบ เช่น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    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ไม่ดี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-  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ถ้า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1 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ก้าวของเด็กหญิงรัตนาวัดได้ระยะทาง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43 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เซนติเมตร ถ้าเธอก้าว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8 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ก้าว จะได้ระยะทาง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...................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    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ดีขึ้น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-  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ถ้า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1 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ก้าวของเด็กหญิงรัตนาวัดได้ระยะทาง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43 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เซนติเมตร ถ้าเธอก้าว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8 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ก้าว จะได้ระยะทาง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…...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เมตร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.....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เซนติเมตร</a:t>
            </a:r>
            <a:endParaRPr kumimoji="0" lang="th-TH" sz="36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501732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8244408" y="5805264"/>
            <a:ext cx="648072" cy="457200"/>
          </a:xfrm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defRPr/>
            </a:pPr>
            <a:r>
              <a:rPr lang="en-US" b="0" dirty="0" smtClean="0">
                <a:solidFill>
                  <a:srgbClr val="CC00FF"/>
                </a:solidFill>
              </a:rPr>
              <a:t>21</a:t>
            </a:r>
            <a:endParaRPr lang="th-TH" b="0" dirty="0" smtClean="0">
              <a:solidFill>
                <a:srgbClr val="CC00FF"/>
              </a:solidFill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0" y="1875596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7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. 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ไม่ควรลอกข้อความจาก</a:t>
            </a:r>
            <a:r>
              <a:rPr lang="th-TH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ตำรา 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แล้วตัดข้อความบางตอน</a:t>
            </a:r>
            <a:r>
              <a:rPr lang="th-TH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ออก 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เพื่อให้ผู้ตอบเติมให้สมบูรณ์ เพราะเป็นการส่งเสริมการเรียนแบบท่องจำและข้อความที่ลอกมาอาจไม่ชัดเจนในตัวเอง ทำให้ข้อสอบข้อนั้นมีความกำกวมได้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    </a:t>
            </a:r>
            <a:r>
              <a:rPr lang="th-TH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ไม่ดี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-  </a:t>
            </a:r>
            <a:r>
              <a:rPr lang="th-TH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อ๊อกซิเจน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สำคัญอย่างยิ่งสำหรับ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...........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    </a:t>
            </a:r>
            <a:r>
              <a:rPr lang="th-TH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ดีขึ้น </a:t>
            </a:r>
            <a:r>
              <a:rPr lang="en-US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-  </a:t>
            </a:r>
            <a:r>
              <a:rPr lang="th-TH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ก๊าซที่จำเป็นสำหรับการเผาไหม้คือ</a:t>
            </a:r>
            <a:r>
              <a:rPr lang="en-US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..........</a:t>
            </a:r>
          </a:p>
        </p:txBody>
      </p:sp>
    </p:spTree>
    <p:extLst>
      <p:ext uri="{BB962C8B-B14F-4D97-AF65-F5344CB8AC3E}">
        <p14:creationId xmlns:p14="http://schemas.microsoft.com/office/powerpoint/2010/main" val="33066465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8244408" y="5805264"/>
            <a:ext cx="648072" cy="457200"/>
          </a:xfrm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defRPr/>
            </a:pPr>
            <a:r>
              <a:rPr lang="en-US" b="0" dirty="0" smtClean="0">
                <a:solidFill>
                  <a:srgbClr val="CC00FF"/>
                </a:solidFill>
              </a:rPr>
              <a:t>22</a:t>
            </a:r>
            <a:endParaRPr lang="th-TH" b="0" dirty="0" smtClean="0">
              <a:solidFill>
                <a:srgbClr val="CC00FF"/>
              </a:solidFill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0" y="2132856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8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. 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ไม่ควรเว้นช่องว่างให้เติมหลายแห่งในแต่ละข้อ เพราะจะทำให้ผู้ตอบไม่ทราบว่าผู้ถามต้องการอะไร ควรมีข้อมูลในข้อทดสอบมากพอที่จะให้ผู้สอบหาคำตอบได้ เช่น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    </a:t>
            </a:r>
            <a:r>
              <a:rPr lang="th-TH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ไม่ดี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-  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ผลคูณระหว่าง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.......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กับ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........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คือสูตรของ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.........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    </a:t>
            </a:r>
            <a:r>
              <a:rPr lang="th-TH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ดีขึ้น </a:t>
            </a:r>
            <a:r>
              <a:rPr lang="en-US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-  </a:t>
            </a:r>
            <a:r>
              <a:rPr lang="th-TH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สูตรของพื้นที่สี่เหลี่ยมผืนผ้าคือ</a:t>
            </a:r>
            <a:r>
              <a:rPr lang="en-US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.........</a:t>
            </a:r>
            <a:r>
              <a:rPr lang="th-TH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คูณกับ</a:t>
            </a:r>
            <a:r>
              <a:rPr lang="en-US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..........</a:t>
            </a:r>
            <a:endParaRPr lang="th-TH" sz="40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250182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8244408" y="5805264"/>
            <a:ext cx="648072" cy="457200"/>
          </a:xfrm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defRPr/>
            </a:pPr>
            <a:r>
              <a:rPr lang="en-US" b="0" dirty="0" smtClean="0">
                <a:solidFill>
                  <a:srgbClr val="CC00FF"/>
                </a:solidFill>
              </a:rPr>
              <a:t>23</a:t>
            </a:r>
            <a:endParaRPr lang="th-TH" b="0" dirty="0" smtClean="0">
              <a:solidFill>
                <a:srgbClr val="CC00FF"/>
              </a:solidFill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0" y="2140401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9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. </a:t>
            </a:r>
            <a:r>
              <a:rPr lang="th-TH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ไม่ควรให้มีคำ หรือข้อความที่แนะคำตอบ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    </a:t>
            </a:r>
            <a:r>
              <a:rPr lang="th-TH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ไม่ดี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-  </a:t>
            </a:r>
            <a:r>
              <a:rPr lang="th-TH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น้ำมันหมูจัดเป็นอาหารประเภท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................(</a:t>
            </a:r>
            <a:r>
              <a:rPr lang="th-TH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ไขมัน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)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    </a:t>
            </a:r>
            <a:r>
              <a:rPr lang="th-TH" sz="4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ดีขึ้น </a:t>
            </a:r>
            <a:r>
              <a:rPr lang="en-US" sz="4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-  </a:t>
            </a:r>
            <a:r>
              <a:rPr lang="th-TH" sz="4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มะพร้าวจัดเป็นอาหารประเภท</a:t>
            </a:r>
            <a:r>
              <a:rPr lang="en-US" sz="4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................</a:t>
            </a:r>
            <a:endParaRPr lang="th-TH" sz="4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544758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8244408" y="5805264"/>
            <a:ext cx="648072" cy="457200"/>
          </a:xfrm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defRPr/>
            </a:pPr>
            <a:r>
              <a:rPr lang="en-US" b="0" dirty="0" smtClean="0">
                <a:solidFill>
                  <a:srgbClr val="CC00FF"/>
                </a:solidFill>
              </a:rPr>
              <a:t>24</a:t>
            </a:r>
            <a:endParaRPr lang="th-TH" b="0" dirty="0" smtClean="0">
              <a:solidFill>
                <a:srgbClr val="CC00FF"/>
              </a:solidFill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0" y="1556792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</a:t>
            </a: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10</a:t>
            </a:r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. </a:t>
            </a:r>
            <a:r>
              <a:rPr lang="th-TH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หลีกเลี่ยงการใช้คำที่จะให้คำตอบที่ไม่แน่นอน  เช่น  คำว่า </a:t>
            </a:r>
            <a:r>
              <a:rPr lang="th-TH" sz="3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ราวๆ  ประมาณ เช่น  ได้แก่  </a:t>
            </a:r>
            <a:r>
              <a:rPr lang="th-TH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เพราะผู้ตอบไม่สามารถตัดสินว่าจะตอบคำตอบใดจึงจะเป็นคำตอบที่ถูก แล้วจึงจะทำให้เกิดปัญหาในการตรวจให้คะแนนด้วย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     </a:t>
            </a:r>
            <a:r>
              <a:rPr lang="th-TH" sz="3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ไม่ดี</a:t>
            </a:r>
            <a:r>
              <a:rPr lang="en-US" sz="3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</a:t>
            </a:r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-  </a:t>
            </a:r>
            <a:r>
              <a:rPr lang="th-TH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มีผู้มาใช้สิทธิเลือกตั้งสมาชิกสภาจังหวัดในปีนี้ประมาณ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th-TH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ร้อย</a:t>
            </a:r>
            <a:r>
              <a:rPr lang="th-TH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ละ</a:t>
            </a:r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..........</a:t>
            </a:r>
          </a:p>
          <a:p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     </a:t>
            </a:r>
            <a:r>
              <a:rPr lang="th-TH" sz="3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ไม่ดี </a:t>
            </a:r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-  </a:t>
            </a:r>
            <a:r>
              <a:rPr lang="th-TH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สัตว์ป่าที่นักเรียน</a:t>
            </a:r>
            <a:r>
              <a:rPr lang="th-TH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รู้จัก ได้</a:t>
            </a:r>
            <a:r>
              <a:rPr lang="th-TH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แก่</a:t>
            </a:r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.....................            </a:t>
            </a:r>
            <a:endParaRPr lang="th-TH" sz="3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th-TH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     </a:t>
            </a:r>
            <a:r>
              <a:rPr lang="th-TH" sz="3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ไม่</a:t>
            </a:r>
            <a:r>
              <a:rPr lang="th-TH" sz="3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ดี </a:t>
            </a:r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-  </a:t>
            </a:r>
            <a:r>
              <a:rPr lang="th-TH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การทำน้ำให้สะอาดมีหลายวิธี เช่น</a:t>
            </a:r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...............</a:t>
            </a:r>
          </a:p>
          <a:p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</a:t>
            </a: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11</a:t>
            </a:r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. </a:t>
            </a:r>
            <a:r>
              <a:rPr lang="th-TH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เว้นที่สำหรับเติมให้พอเพียง</a:t>
            </a:r>
            <a:endParaRPr lang="th-TH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42723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8244408" y="5805264"/>
            <a:ext cx="648072" cy="457200"/>
          </a:xfrm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defRPr/>
            </a:pPr>
            <a:r>
              <a:rPr lang="en-US" b="0" dirty="0" smtClean="0">
                <a:solidFill>
                  <a:srgbClr val="CC00FF"/>
                </a:solidFill>
              </a:rPr>
              <a:t>25</a:t>
            </a:r>
            <a:endParaRPr lang="th-TH" b="0" dirty="0" smtClean="0">
              <a:solidFill>
                <a:srgbClr val="CC00FF"/>
              </a:solidFill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0" y="1700808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ข้อดี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และ</a:t>
            </a:r>
            <a:r>
              <a:rPr lang="th-TH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ข้อเสีย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ของข้อสอบ</a:t>
            </a:r>
            <a:r>
              <a:rPr lang="th-TH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แบบเติมคำ</a:t>
            </a:r>
            <a:endParaRPr lang="en-US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365473"/>
              </p:ext>
            </p:extLst>
          </p:nvPr>
        </p:nvGraphicFramePr>
        <p:xfrm>
          <a:off x="0" y="2492896"/>
          <a:ext cx="9144000" cy="3840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4203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3600" b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ข้อดี</a:t>
                      </a:r>
                      <a:endParaRPr lang="en-US" sz="3600" b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anose="020B0604020202020204" pitchFamily="34" charset="-34"/>
                        <a:ea typeface="Times New Roman" panose="02020603050405020304" pitchFamily="18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36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ข้อเสีย</a:t>
                      </a:r>
                      <a:endParaRPr lang="en-US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anose="020B0604020202020204" pitchFamily="34" charset="-34"/>
                        <a:ea typeface="Times New Roman" panose="02020603050405020304" pitchFamily="18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4203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1. </a:t>
                      </a:r>
                      <a:r>
                        <a:rPr lang="th-TH" sz="3600" b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เหมาะกับพฤติกรรมความรู้</a:t>
                      </a:r>
                      <a:r>
                        <a:rPr lang="en-US" sz="3600" b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-</a:t>
                      </a:r>
                      <a:r>
                        <a:rPr lang="th-TH" sz="3600" b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ความจำ</a:t>
                      </a:r>
                      <a:endParaRPr lang="en-US" sz="3600" b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anose="020B0604020202020204" pitchFamily="34" charset="-34"/>
                        <a:ea typeface="Times New Roman" panose="02020603050405020304" pitchFamily="18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1.</a:t>
                      </a:r>
                      <a:r>
                        <a:rPr lang="th-TH" sz="36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ไม่เหมาะกับการวัดพฤติกรรมระดับสูง</a:t>
                      </a:r>
                      <a:endParaRPr lang="en-US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anose="020B0604020202020204" pitchFamily="34" charset="-34"/>
                        <a:ea typeface="Times New Roman" panose="02020603050405020304" pitchFamily="18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8407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2. </a:t>
                      </a:r>
                      <a:r>
                        <a:rPr lang="th-TH" sz="3600" b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เหมาะกับวิชาคณิตศาสตร์และวิชาทักษะการคำนวณ        </a:t>
                      </a:r>
                      <a:endParaRPr lang="en-US" sz="3600" b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anose="020B0604020202020204" pitchFamily="34" charset="-34"/>
                        <a:ea typeface="Times New Roman" panose="02020603050405020304" pitchFamily="18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2.</a:t>
                      </a:r>
                      <a:r>
                        <a:rPr lang="th-TH" sz="36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ยากในการเขียนให้ได้คำตอบเดียว</a:t>
                      </a:r>
                      <a:endParaRPr lang="en-US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anose="020B0604020202020204" pitchFamily="34" charset="-34"/>
                        <a:ea typeface="Times New Roman" panose="02020603050405020304" pitchFamily="18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4203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3. </a:t>
                      </a:r>
                      <a:r>
                        <a:rPr lang="th-TH" sz="3600" b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เดาคำตอบได้ยาก </a:t>
                      </a:r>
                      <a:endParaRPr lang="en-US" sz="3600" b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anose="020B0604020202020204" pitchFamily="34" charset="-34"/>
                        <a:ea typeface="Times New Roman" panose="02020603050405020304" pitchFamily="18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3. </a:t>
                      </a:r>
                      <a:r>
                        <a:rPr lang="th-TH" sz="36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ถ้าใช้บ่อย ๆ ผู้เรียนจะมุ่งแต่ท่องจำ</a:t>
                      </a:r>
                      <a:endParaRPr lang="en-US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anose="020B0604020202020204" pitchFamily="34" charset="-34"/>
                        <a:ea typeface="Times New Roman" panose="02020603050405020304" pitchFamily="18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44676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8244408" y="5805264"/>
            <a:ext cx="648072" cy="457200"/>
          </a:xfrm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defRPr/>
            </a:pPr>
            <a:r>
              <a:rPr lang="en-US" b="0" dirty="0" smtClean="0">
                <a:solidFill>
                  <a:srgbClr val="CC00FF"/>
                </a:solidFill>
              </a:rPr>
              <a:t>26</a:t>
            </a:r>
            <a:endParaRPr lang="th-TH" b="0" dirty="0" smtClean="0">
              <a:solidFill>
                <a:srgbClr val="CC00FF"/>
              </a:solidFill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0" y="1640989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</a:t>
            </a:r>
            <a:r>
              <a:rPr lang="th-TH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ข้อสอบ</a:t>
            </a:r>
            <a:r>
              <a:rPr lang="th-TH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แบบจับคู่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ข้อสอบ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แบบจับคู่เป็นข้อสอบที่กำหนดข้อความที่สัมพันธ์กันให้ 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2 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รายการ 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รายการทางด้านซ้ายเรียกว่า ตัวยืนหรือคำถาม รายการด้านขวาเรียกว่า ตัวเลือกหรือคำตอบ ให้ผู้ตอบพิจารณาความสัมพันธ์ในรายการทั้งสองที่เกี่ยวข้องกัน รายการที่นำมาออกข้อสอบแบบจับคู่ ได้แก่ ศัพท์กับความหมาย เหตุการณ์กับเวลา เวลากับสถานที่ ชื่อบุคคลกับผลงาน ชื่อกระบวนการกับการผลิต กฎกับการใช้เหตุกับผล เครื่องมือกับประโยชน์ใช้สอย เป็นต้น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115686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8244408" y="5805264"/>
            <a:ext cx="648072" cy="457200"/>
          </a:xfrm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defRPr/>
            </a:pPr>
            <a:r>
              <a:rPr lang="en-US" b="0" dirty="0" smtClean="0">
                <a:solidFill>
                  <a:srgbClr val="CC00FF"/>
                </a:solidFill>
              </a:rPr>
              <a:t>27</a:t>
            </a:r>
            <a:endParaRPr lang="th-TH" b="0" dirty="0" smtClean="0">
              <a:solidFill>
                <a:srgbClr val="CC00FF"/>
              </a:solidFill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0" y="1844824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</a:t>
            </a:r>
            <a:r>
              <a:rPr lang="th-TH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หลักการ</a:t>
            </a:r>
            <a:r>
              <a:rPr lang="th-TH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เขียนข้อสอบแบบจับคู่</a:t>
            </a:r>
            <a:endParaRPr lang="en-US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1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. </a:t>
            </a:r>
            <a:r>
              <a:rPr lang="th-TH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เขียนคำชี้แจงให้ชัดเจน จะให้จับคู่ได้เพียงตัวเลือกเดียวหรืออาจจับคู่ได้หลายตัวเลือก 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2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. </a:t>
            </a:r>
            <a:r>
              <a:rPr lang="th-TH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เนื้อหาวิชาที่จะนำมาออกข้อสอบแบบ</a:t>
            </a:r>
            <a:r>
              <a:rPr lang="th-TH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จับคู่</a:t>
            </a:r>
          </a:p>
          <a:p>
            <a:r>
              <a:rPr lang="th-TH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ควร</a:t>
            </a:r>
            <a:r>
              <a:rPr lang="th-TH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เป็นเอกพันธ์ นั่น</a:t>
            </a:r>
            <a:r>
              <a:rPr lang="th-TH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คือ ถาม</a:t>
            </a:r>
            <a:r>
              <a:rPr lang="th-TH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ในเรื่องเดียวกัน เช่น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136167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8244408" y="5805264"/>
            <a:ext cx="648072" cy="457200"/>
          </a:xfrm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defRPr/>
            </a:pPr>
            <a:r>
              <a:rPr lang="en-US" b="0" dirty="0" smtClean="0">
                <a:solidFill>
                  <a:srgbClr val="CC00FF"/>
                </a:solidFill>
              </a:rPr>
              <a:t>28</a:t>
            </a:r>
            <a:endParaRPr lang="th-TH" b="0" dirty="0" smtClean="0">
              <a:solidFill>
                <a:srgbClr val="CC00FF"/>
              </a:solidFill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0" y="1844824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(  ) 1. </a:t>
            </a:r>
            <a:r>
              <a:rPr lang="th-TH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ใครเป็นคนแต่งหนังสือจินดามณี            	</a:t>
            </a:r>
            <a:r>
              <a:rPr lang="th-TH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ก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.</a:t>
            </a:r>
            <a:r>
              <a:rPr lang="th-TH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พระ</a:t>
            </a:r>
            <a:r>
              <a:rPr lang="th-TH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โหราธิ</a:t>
            </a:r>
            <a:r>
              <a:rPr lang="th-TH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บดี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(  ) 2. </a:t>
            </a:r>
            <a:r>
              <a:rPr lang="th-TH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ใครเป็นนายกรัฐมนตรีคนแรกของประเทศ</a:t>
            </a:r>
            <a:r>
              <a:rPr lang="th-TH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ไทย ข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.</a:t>
            </a:r>
            <a:r>
              <a:rPr lang="th-TH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พ่อ</a:t>
            </a:r>
            <a:r>
              <a:rPr lang="th-TH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ขุนรามคำแหง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(  ) 3. </a:t>
            </a:r>
            <a:r>
              <a:rPr lang="th-TH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ใครเป็นผู้คิดประดิษฐ์อักษรไทยขึ้นเป็นคน</a:t>
            </a:r>
            <a:r>
              <a:rPr lang="th-TH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แรก ค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.</a:t>
            </a:r>
            <a:r>
              <a:rPr lang="th-TH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พระ</a:t>
            </a:r>
            <a:r>
              <a:rPr lang="th-TH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ยา</a:t>
            </a:r>
            <a:r>
              <a:rPr lang="th-TH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โกษาธิ</a:t>
            </a:r>
            <a:r>
              <a:rPr lang="th-TH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บดี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                                   </a:t>
            </a:r>
            <a:r>
              <a:rPr lang="th-TH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			</a:t>
            </a:r>
            <a:r>
              <a:rPr lang="th-TH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ง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.</a:t>
            </a:r>
            <a:r>
              <a:rPr lang="th-TH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พระ</a:t>
            </a:r>
            <a:r>
              <a:rPr lang="th-TH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ยาพหลพลพยุหเสนา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                                   			</a:t>
            </a:r>
            <a:r>
              <a:rPr lang="th-TH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จ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.</a:t>
            </a:r>
            <a:r>
              <a:rPr lang="th-TH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พระ</a:t>
            </a:r>
            <a:r>
              <a:rPr lang="th-TH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ยามโนปกรณ์นิติ</a:t>
            </a:r>
            <a:r>
              <a:rPr lang="th-TH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ธาดา</a:t>
            </a:r>
          </a:p>
          <a:p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หมายเหตุ</a:t>
            </a:r>
            <a:endParaRPr lang="th-TH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th-TH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ควร</a:t>
            </a:r>
            <a:r>
              <a:rPr lang="th-TH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ให้คำชี้แจง คำถาม คำตอบ อยู่หน้าเดียวกัน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th-TH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หลีกเลี่ยง</a:t>
            </a:r>
            <a:r>
              <a:rPr lang="th-TH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คำถามที่แนะคำตอบ</a:t>
            </a:r>
            <a:endParaRPr lang="th-TH" sz="3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endParaRPr lang="th-TH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endParaRPr lang="th-TH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116311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8244408" y="5805264"/>
            <a:ext cx="648072" cy="457200"/>
          </a:xfrm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defRPr/>
            </a:pPr>
            <a:r>
              <a:rPr lang="en-US" b="0" dirty="0" smtClean="0">
                <a:solidFill>
                  <a:srgbClr val="CC00FF"/>
                </a:solidFill>
              </a:rPr>
              <a:t>29</a:t>
            </a:r>
            <a:endParaRPr lang="th-TH" b="0" dirty="0" smtClean="0">
              <a:solidFill>
                <a:srgbClr val="CC00FF"/>
              </a:solidFill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0" y="1558533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ข้อดี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และ</a:t>
            </a:r>
            <a:r>
              <a:rPr lang="th-TH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ข้อเสีย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ของข้อสอบ</a:t>
            </a:r>
            <a:r>
              <a:rPr lang="th-TH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แบบจับคู่</a:t>
            </a:r>
            <a:endParaRPr lang="th-TH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912583"/>
              </p:ext>
            </p:extLst>
          </p:nvPr>
        </p:nvGraphicFramePr>
        <p:xfrm>
          <a:off x="0" y="2276872"/>
          <a:ext cx="9144000" cy="3413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204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ข้อดี</a:t>
                      </a:r>
                      <a:endParaRPr lang="en-US" sz="2800" b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anose="020B0604020202020204" pitchFamily="34" charset="-34"/>
                        <a:ea typeface="Times New Roman" panose="02020603050405020304" pitchFamily="18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ข้อเสีย</a:t>
                      </a:r>
                      <a:endParaRPr lang="en-US" sz="2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anose="020B0604020202020204" pitchFamily="34" charset="-34"/>
                        <a:ea typeface="Times New Roman" panose="02020603050405020304" pitchFamily="18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6408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1. </a:t>
                      </a:r>
                      <a:r>
                        <a:rPr lang="th-TH" sz="2800" b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เหมาะสำหรับความรู้</a:t>
                      </a:r>
                      <a:r>
                        <a:rPr lang="en-US" sz="2800" b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-</a:t>
                      </a:r>
                      <a:r>
                        <a:rPr lang="th-TH" sz="2800" b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ความจำที่มีเนื้อหาสัมพันธ์เกี่ยวข้องกัน </a:t>
                      </a:r>
                      <a:endParaRPr lang="en-US" sz="2800" b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anose="020B0604020202020204" pitchFamily="34" charset="-34"/>
                        <a:ea typeface="Times New Roman" panose="02020603050405020304" pitchFamily="18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1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.</a:t>
                      </a:r>
                      <a:r>
                        <a:rPr lang="th-TH" sz="2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 ใช้</a:t>
                      </a:r>
                      <a:r>
                        <a:rPr lang="th-TH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วัดพฤติกรรมระดับการสังเคราะห์ </a:t>
                      </a:r>
                      <a:endParaRPr lang="th-TH" sz="28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anose="020B0604020202020204" pitchFamily="34" charset="-34"/>
                        <a:cs typeface="FreesiaUPC" panose="020B0604020202020204" pitchFamily="34" charset="-34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การ</a:t>
                      </a:r>
                      <a:r>
                        <a:rPr lang="th-TH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ประเมินค่าไม่ได้</a:t>
                      </a:r>
                      <a:endParaRPr lang="en-US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anose="020B0604020202020204" pitchFamily="34" charset="-34"/>
                        <a:ea typeface="Times New Roman" panose="02020603050405020304" pitchFamily="18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9612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2. </a:t>
                      </a:r>
                      <a:r>
                        <a:rPr lang="th-TH" sz="2800" b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สามารถวัดพฤติกรรมระดับความเข้าใจและการนำไปใช้ได้ เช่น การอ่านสัญลักษณ์</a:t>
                      </a:r>
                      <a:r>
                        <a:rPr lang="en-US" sz="2800" b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   </a:t>
                      </a:r>
                      <a:r>
                        <a:rPr lang="th-TH" sz="2800" b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การจับคู่ระหว่างกฎเกณฑ์กับปรากฏการณ์     </a:t>
                      </a:r>
                      <a:endParaRPr lang="en-US" sz="2800" b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anose="020B0604020202020204" pitchFamily="34" charset="-34"/>
                        <a:ea typeface="Times New Roman" panose="02020603050405020304" pitchFamily="18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2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.</a:t>
                      </a:r>
                      <a:r>
                        <a:rPr lang="th-TH" sz="2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 ยาก</a:t>
                      </a:r>
                      <a:r>
                        <a:rPr lang="th-TH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ที่จะหาเนื้อหาที่เป็นเรื่องเดียวกัน</a:t>
                      </a:r>
                      <a:endParaRPr lang="en-US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anose="020B0604020202020204" pitchFamily="34" charset="-34"/>
                        <a:cs typeface="FreesiaUPC" panose="020B0604020202020204" pitchFamily="34" charset="-34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  <a:endParaRPr lang="en-US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anose="020B0604020202020204" pitchFamily="34" charset="-34"/>
                        <a:ea typeface="Times New Roman" panose="02020603050405020304" pitchFamily="18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6408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3. </a:t>
                      </a:r>
                      <a:r>
                        <a:rPr lang="th-TH" sz="2800" b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ประหยัดเวลาในการอ่านข้อสอบทำให้สามารถออกข้อสอบได้หลายข้อ </a:t>
                      </a:r>
                      <a:endParaRPr lang="en-US" sz="2800" b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anose="020B0604020202020204" pitchFamily="34" charset="-34"/>
                        <a:ea typeface="Times New Roman" panose="02020603050405020304" pitchFamily="18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3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.</a:t>
                      </a:r>
                      <a:r>
                        <a:rPr lang="th-TH" sz="2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 โอกาส</a:t>
                      </a:r>
                      <a:r>
                        <a:rPr lang="th-TH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การเดาจะเพิ่มขึ้นเรื่อย ๆ</a:t>
                      </a:r>
                      <a:endParaRPr lang="en-US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anose="020B0604020202020204" pitchFamily="34" charset="-34"/>
                        <a:ea typeface="Times New Roman" panose="02020603050405020304" pitchFamily="18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7273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8388424" y="5805264"/>
            <a:ext cx="504056" cy="457200"/>
          </a:xfrm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defRPr/>
            </a:pPr>
            <a:r>
              <a:rPr lang="en-US" b="0" dirty="0" smtClean="0">
                <a:solidFill>
                  <a:srgbClr val="CC00FF"/>
                </a:solidFill>
              </a:rPr>
              <a:t>3</a:t>
            </a:r>
            <a:endParaRPr lang="th-TH" b="0" dirty="0" smtClean="0">
              <a:solidFill>
                <a:srgbClr val="CC00FF"/>
              </a:solidFill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2028904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2. </a:t>
            </a:r>
            <a:r>
              <a:rPr lang="th-TH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ด้านทักษะพิสัย (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Psychomotor Domain</a:t>
            </a:r>
            <a:r>
              <a:rPr lang="th-TH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) </a:t>
            </a:r>
            <a:r>
              <a:rPr lang="th-TH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ด้านทักษะ</a:t>
            </a:r>
            <a:r>
              <a:rPr lang="th-TH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ความสามารถ</a:t>
            </a:r>
            <a:endParaRPr lang="en-US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2.1  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เลียนแบบ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2.2  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ทำตามคำสั่ง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2.3  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ทำเพื่อความถูกต้อง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2.4  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ทำอย่างสร้างสรรค์ต่อเนื่อง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2.5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ทำได้เหมือนธรรมชาติ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232019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8244408" y="5805264"/>
            <a:ext cx="648072" cy="457200"/>
          </a:xfrm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defRPr/>
            </a:pPr>
            <a:r>
              <a:rPr lang="en-US" b="0" dirty="0" smtClean="0">
                <a:solidFill>
                  <a:srgbClr val="CC00FF"/>
                </a:solidFill>
              </a:rPr>
              <a:t>30</a:t>
            </a:r>
            <a:endParaRPr lang="th-TH" b="0" dirty="0" smtClean="0">
              <a:solidFill>
                <a:srgbClr val="CC00FF"/>
              </a:solidFill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0" y="1772816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ข้อสอบ</a:t>
            </a:r>
            <a:r>
              <a:rPr lang="th-TH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แบบเลือกตอบ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 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ข้อสอบแบบเลือกตอบเป็นข้อสอบที่ประกอบด้วยข้อความที่เป็นข้อ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คำถามและ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มีคำตอบให้เลือก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หลาย ๆ คำตอบ 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ข้อสอบประเภทนี้มี 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2 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ตอน คือ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 1. 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ตัวนำหรือตัวคำถาม 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เป็น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ข้อความที่เป็นตัวเร้าให้ผู้ตอบคิด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 2. 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ตัวเลือก 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เป็น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คำตอบหลาย ๆ คำตอบเพื่อให้ผู้สอบเลือกตอบอย่างใดอย่างหนึ่ง มีทั้งตัวถูก 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และ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ตัวลวง </a:t>
            </a:r>
            <a:endParaRPr lang="th-TH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232959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8244408" y="5805264"/>
            <a:ext cx="648072" cy="457200"/>
          </a:xfrm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defRPr/>
            </a:pPr>
            <a:r>
              <a:rPr lang="en-US" b="0" dirty="0" smtClean="0">
                <a:solidFill>
                  <a:srgbClr val="CC00FF"/>
                </a:solidFill>
              </a:rPr>
              <a:t>31</a:t>
            </a:r>
            <a:endParaRPr lang="th-TH" b="0" dirty="0" smtClean="0">
              <a:solidFill>
                <a:srgbClr val="CC00FF"/>
              </a:solidFill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0" y="198884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</a:t>
            </a:r>
            <a:r>
              <a:rPr lang="th-TH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ข้อสอบ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แบบเลือกตอบเป็นข้อสอบที่ได้มีการพัฒนารูปแบบ และคำถามให้พลิกแพลงได้มากมายหลายแบบ ทำให้มีประสิทธิภาพการวัด และมีประโยชน์ทั้งทางตรงและ</a:t>
            </a:r>
            <a:r>
              <a:rPr lang="th-TH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ทางอ้อม</a:t>
            </a:r>
          </a:p>
          <a:p>
            <a:r>
              <a:rPr lang="th-TH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ต่อ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ผู้สอบในการฝึกสมรรถภาพทางสมองให้คิด</a:t>
            </a:r>
            <a:r>
              <a:rPr lang="th-TH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เป็น</a:t>
            </a:r>
            <a:endParaRPr lang="th-TH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194424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8244408" y="5805264"/>
            <a:ext cx="648072" cy="457200"/>
          </a:xfrm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defRPr/>
            </a:pPr>
            <a:r>
              <a:rPr lang="en-US" b="0" dirty="0" smtClean="0">
                <a:solidFill>
                  <a:srgbClr val="CC00FF"/>
                </a:solidFill>
              </a:rPr>
              <a:t>32</a:t>
            </a:r>
            <a:endParaRPr lang="th-TH" b="0" dirty="0" smtClean="0">
              <a:solidFill>
                <a:srgbClr val="CC00FF"/>
              </a:solidFill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8200" y="2170599"/>
            <a:ext cx="9135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H SarabunPSK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r>
              <a:rPr lang="en-US" sz="4000" b="1" dirty="0">
                <a:solidFill>
                  <a:srgbClr val="00B0F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1. </a:t>
            </a:r>
            <a:r>
              <a:rPr lang="th-TH" sz="4000" b="1" dirty="0">
                <a:solidFill>
                  <a:srgbClr val="00B0F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ด้านความรู้ความจำ </a:t>
            </a:r>
            <a:endParaRPr lang="en-US" sz="4000" b="1" dirty="0" smtClean="0">
              <a:solidFill>
                <a:srgbClr val="00B0F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en-US" sz="3200" dirty="0"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r>
              <a:rPr lang="en-US" sz="3200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   </a:t>
            </a:r>
            <a:r>
              <a:rPr lang="th-TH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ข้อคำถาม </a:t>
            </a:r>
            <a:r>
              <a:rPr lang="th-TH" sz="3200" b="1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ดื่ม</a:t>
            </a:r>
            <a:r>
              <a:rPr lang="th-TH" sz="3200" b="1" dirty="0">
                <a:latin typeface="FreesiaUPC" panose="020B0604020202020204" pitchFamily="34" charset="-34"/>
                <a:cs typeface="FreesiaUPC" panose="020B0604020202020204" pitchFamily="34" charset="-34"/>
              </a:rPr>
              <a:t>น้ำชนิดใดปลอดภัยที่สุด  </a:t>
            </a:r>
            <a:r>
              <a:rPr lang="en-US" sz="3200" b="1" dirty="0">
                <a:latin typeface="FreesiaUPC" panose="020B0604020202020204" pitchFamily="34" charset="-34"/>
                <a:cs typeface="FreesiaUPC" panose="020B0604020202020204" pitchFamily="34" charset="-34"/>
              </a:rPr>
              <a:t>?</a:t>
            </a:r>
            <a:endParaRPr lang="en-US" sz="3200" dirty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en-US" sz="3200" b="1" dirty="0">
                <a:latin typeface="FreesiaUPC" panose="020B0604020202020204" pitchFamily="34" charset="-34"/>
                <a:cs typeface="FreesiaUPC" panose="020B0604020202020204" pitchFamily="34" charset="-34"/>
              </a:rPr>
              <a:t>    </a:t>
            </a:r>
            <a:r>
              <a:rPr lang="th-TH" sz="3200" b="1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ก. </a:t>
            </a:r>
            <a:r>
              <a:rPr lang="th-TH" sz="3200" b="1" dirty="0">
                <a:latin typeface="FreesiaUPC" panose="020B0604020202020204" pitchFamily="34" charset="-34"/>
                <a:cs typeface="FreesiaUPC" panose="020B0604020202020204" pitchFamily="34" charset="-34"/>
              </a:rPr>
              <a:t>น้ำต้ม           ข. น้ำประปา            ค.  น้ำฝน         </a:t>
            </a:r>
            <a:r>
              <a:rPr lang="th-TH" sz="3200" b="1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ง. </a:t>
            </a:r>
            <a:r>
              <a:rPr lang="th-TH" sz="3200" b="1" dirty="0">
                <a:latin typeface="FreesiaUPC" panose="020B0604020202020204" pitchFamily="34" charset="-34"/>
                <a:cs typeface="FreesiaUPC" panose="020B0604020202020204" pitchFamily="34" charset="-34"/>
              </a:rPr>
              <a:t>น้ำบาดาล</a:t>
            </a:r>
            <a:endParaRPr lang="en-US" sz="3200" dirty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th-TH" sz="3200" b="1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r>
              <a:rPr lang="th-TH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ข้อคำถาม </a:t>
            </a:r>
            <a:r>
              <a:rPr lang="th-TH" sz="3200" b="1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การ</a:t>
            </a:r>
            <a:r>
              <a:rPr lang="th-TH" sz="3200" b="1" dirty="0">
                <a:latin typeface="FreesiaUPC" panose="020B0604020202020204" pitchFamily="34" charset="-34"/>
                <a:cs typeface="FreesiaUPC" panose="020B0604020202020204" pitchFamily="34" charset="-34"/>
              </a:rPr>
              <a:t>ไว้ทุกข์ของคนไทยใช้เสื้อผ้าสีอะไร  </a:t>
            </a:r>
            <a:r>
              <a:rPr lang="en-US" sz="3200" b="1" dirty="0">
                <a:latin typeface="FreesiaUPC" panose="020B0604020202020204" pitchFamily="34" charset="-34"/>
                <a:cs typeface="FreesiaUPC" panose="020B0604020202020204" pitchFamily="34" charset="-34"/>
              </a:rPr>
              <a:t>? </a:t>
            </a:r>
            <a:endParaRPr lang="en-US" sz="3200" dirty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en-US" sz="3200" b="1" dirty="0">
                <a:latin typeface="FreesiaUPC" panose="020B0604020202020204" pitchFamily="34" charset="-34"/>
                <a:cs typeface="FreesiaUPC" panose="020B0604020202020204" pitchFamily="34" charset="-34"/>
              </a:rPr>
              <a:t>    </a:t>
            </a:r>
            <a:r>
              <a:rPr lang="th-TH" sz="3200" b="1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ก. </a:t>
            </a:r>
            <a:r>
              <a:rPr lang="th-TH" sz="3200" b="1" dirty="0">
                <a:latin typeface="FreesiaUPC" panose="020B0604020202020204" pitchFamily="34" charset="-34"/>
                <a:cs typeface="FreesiaUPC" panose="020B0604020202020204" pitchFamily="34" charset="-34"/>
              </a:rPr>
              <a:t>สีดำ             </a:t>
            </a:r>
            <a:r>
              <a:rPr lang="th-TH" sz="3200" b="1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ข. </a:t>
            </a:r>
            <a:r>
              <a:rPr lang="th-TH" sz="3200" b="1" dirty="0">
                <a:latin typeface="FreesiaUPC" panose="020B0604020202020204" pitchFamily="34" charset="-34"/>
                <a:cs typeface="FreesiaUPC" panose="020B0604020202020204" pitchFamily="34" charset="-34"/>
              </a:rPr>
              <a:t>สีเขียว                </a:t>
            </a:r>
            <a:r>
              <a:rPr lang="th-TH" sz="3200" b="1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ค. </a:t>
            </a:r>
            <a:r>
              <a:rPr lang="th-TH" sz="3200" b="1" dirty="0">
                <a:latin typeface="FreesiaUPC" panose="020B0604020202020204" pitchFamily="34" charset="-34"/>
                <a:cs typeface="FreesiaUPC" panose="020B0604020202020204" pitchFamily="34" charset="-34"/>
              </a:rPr>
              <a:t>สีขาว            </a:t>
            </a:r>
            <a:r>
              <a:rPr lang="th-TH" sz="3200" b="1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ง. สี</a:t>
            </a:r>
            <a:r>
              <a:rPr lang="th-TH" sz="3200" b="1" dirty="0">
                <a:latin typeface="FreesiaUPC" panose="020B0604020202020204" pitchFamily="34" charset="-34"/>
                <a:cs typeface="FreesiaUPC" panose="020B0604020202020204" pitchFamily="34" charset="-34"/>
              </a:rPr>
              <a:t>ม่วง</a:t>
            </a:r>
            <a:r>
              <a:rPr lang="en-US" sz="3200" b="1" dirty="0">
                <a:latin typeface="FreesiaUPC" panose="020B0604020202020204" pitchFamily="34" charset="-34"/>
                <a:cs typeface="FreesiaUPC" panose="020B0604020202020204" pitchFamily="34" charset="-34"/>
              </a:rPr>
              <a:t> </a:t>
            </a:r>
            <a:endParaRPr lang="en-US" sz="3200" dirty="0"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365062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8244408" y="5805264"/>
            <a:ext cx="648072" cy="457200"/>
          </a:xfrm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defRPr/>
            </a:pPr>
            <a:r>
              <a:rPr lang="en-US" b="0" dirty="0" smtClean="0">
                <a:solidFill>
                  <a:srgbClr val="CC00FF"/>
                </a:solidFill>
              </a:rPr>
              <a:t>33</a:t>
            </a:r>
            <a:endParaRPr lang="th-TH" b="0" dirty="0" smtClean="0">
              <a:solidFill>
                <a:srgbClr val="CC00FF"/>
              </a:solidFill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0" y="1988840"/>
            <a:ext cx="914399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2.</a:t>
            </a:r>
            <a:r>
              <a:rPr lang="th-TH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ด้าน</a:t>
            </a:r>
            <a:r>
              <a:rPr lang="th-TH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ความ</a:t>
            </a:r>
            <a:r>
              <a:rPr lang="th-TH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เข้าใจ</a:t>
            </a:r>
          </a:p>
          <a:p>
            <a:r>
              <a:rPr lang="th-TH" sz="3600" b="1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     </a:t>
            </a:r>
            <a:r>
              <a:rPr lang="th-TH" sz="3600" b="1" dirty="0" smtClean="0">
                <a:solidFill>
                  <a:srgbClr val="FF00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คำถาม </a:t>
            </a:r>
            <a:r>
              <a:rPr lang="th-TH" sz="3600" b="1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เหงือก</a:t>
            </a:r>
            <a:r>
              <a:rPr lang="th-TH" sz="3600" b="1" dirty="0">
                <a:latin typeface="FreesiaUPC" panose="020B0604020202020204" pitchFamily="34" charset="-34"/>
                <a:cs typeface="FreesiaUPC" panose="020B0604020202020204" pitchFamily="34" charset="-34"/>
              </a:rPr>
              <a:t>ปลาทำหน้าที่คล้ายกับอวัยวะส่วนใดของคน</a:t>
            </a:r>
            <a:r>
              <a:rPr lang="en-US" sz="3600" b="1" dirty="0">
                <a:latin typeface="FreesiaUPC" panose="020B0604020202020204" pitchFamily="34" charset="-34"/>
                <a:cs typeface="FreesiaUPC" panose="020B0604020202020204" pitchFamily="34" charset="-34"/>
              </a:rPr>
              <a:t> ? </a:t>
            </a:r>
            <a:endParaRPr lang="en-US" sz="3600" dirty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en-US" sz="3600" b="1" dirty="0">
                <a:latin typeface="FreesiaUPC" panose="020B0604020202020204" pitchFamily="34" charset="-34"/>
                <a:cs typeface="FreesiaUPC" panose="020B0604020202020204" pitchFamily="34" charset="-34"/>
              </a:rPr>
              <a:t>     </a:t>
            </a:r>
            <a:r>
              <a:rPr lang="th-TH" sz="3600" b="1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ก. </a:t>
            </a:r>
            <a:r>
              <a:rPr lang="th-TH" sz="3600" b="1" dirty="0">
                <a:latin typeface="FreesiaUPC" panose="020B0604020202020204" pitchFamily="34" charset="-34"/>
                <a:cs typeface="FreesiaUPC" panose="020B0604020202020204" pitchFamily="34" charset="-34"/>
              </a:rPr>
              <a:t>หู          ข. ฟัน           ค. ปาก            ง. จมูก</a:t>
            </a:r>
            <a:endParaRPr lang="en-US" sz="3600" dirty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 </a:t>
            </a:r>
            <a:r>
              <a:rPr lang="th-TH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คำถาม 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เหตุ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ใดต้นไม้เล็กที่ขึ้นอยู่ใต้ต้นไม้ใหญ่จึงมีลำต้นสูงชะลูด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? </a:t>
            </a: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     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ก. เพื่อให้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ได้แสงแดด    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 ข. 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เพื่อให้ได้อากาศ    </a:t>
            </a:r>
            <a:endParaRPr lang="th-TH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 ค. 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เพื่อให้ทรงตัวเร็ว     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 ง. เพื่อให้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แข็งแรงเท่าต้น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ใหญ่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083840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8244408" y="5805264"/>
            <a:ext cx="648072" cy="457200"/>
          </a:xfrm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defRPr/>
            </a:pPr>
            <a:r>
              <a:rPr lang="en-US" b="0" dirty="0" smtClean="0">
                <a:solidFill>
                  <a:srgbClr val="CC00FF"/>
                </a:solidFill>
              </a:rPr>
              <a:t>34</a:t>
            </a:r>
            <a:endParaRPr lang="th-TH" b="0" dirty="0" smtClean="0">
              <a:solidFill>
                <a:srgbClr val="CC00FF"/>
              </a:solidFill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0" y="1988840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3</a:t>
            </a:r>
            <a:r>
              <a:rPr lang="en-US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.</a:t>
            </a:r>
            <a:r>
              <a:rPr lang="th-TH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ด้าน</a:t>
            </a:r>
            <a:r>
              <a:rPr lang="th-TH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การนำไปใช้ 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th-TH" sz="36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</a:t>
            </a:r>
            <a:r>
              <a:rPr lang="th-TH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คำถาม </a:t>
            </a:r>
            <a:r>
              <a:rPr lang="th-TH" sz="36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คน</a:t>
            </a:r>
            <a:r>
              <a:rPr lang="th-TH" sz="36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ที่หน้าตาซีดเซียวควรให้รับประทานอาหารอะไร </a:t>
            </a:r>
            <a:r>
              <a:rPr lang="en-US" sz="36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?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en-US" sz="36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     </a:t>
            </a:r>
            <a:r>
              <a:rPr lang="th-TH" sz="36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ก. </a:t>
            </a:r>
            <a:r>
              <a:rPr lang="th-TH" sz="36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นมสด        </a:t>
            </a:r>
            <a:r>
              <a:rPr lang="th-TH" sz="36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ข. </a:t>
            </a:r>
            <a:r>
              <a:rPr lang="th-TH" sz="36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ตับไก่         </a:t>
            </a:r>
            <a:r>
              <a:rPr lang="th-TH" sz="36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ค. </a:t>
            </a:r>
            <a:r>
              <a:rPr lang="th-TH" sz="36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ผักบุ้ง        </a:t>
            </a:r>
            <a:r>
              <a:rPr lang="th-TH" sz="36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ง. </a:t>
            </a:r>
            <a:r>
              <a:rPr lang="th-TH" sz="36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เนื้อหมู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45700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8244408" y="5805264"/>
            <a:ext cx="648072" cy="457200"/>
          </a:xfrm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defRPr/>
            </a:pPr>
            <a:r>
              <a:rPr lang="en-US" b="0" dirty="0" smtClean="0">
                <a:solidFill>
                  <a:srgbClr val="CC00FF"/>
                </a:solidFill>
              </a:rPr>
              <a:t>35</a:t>
            </a:r>
            <a:endParaRPr lang="th-TH" b="0" dirty="0" smtClean="0">
              <a:solidFill>
                <a:srgbClr val="CC00FF"/>
              </a:solidFill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0" y="1926699"/>
            <a:ext cx="9144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4.</a:t>
            </a:r>
            <a:r>
              <a:rPr lang="th-TH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ด้าน</a:t>
            </a:r>
            <a:r>
              <a:rPr lang="th-TH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การ</a:t>
            </a:r>
            <a:r>
              <a:rPr lang="th-TH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วิเคราะห์</a:t>
            </a:r>
          </a:p>
          <a:p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 </a:t>
            </a:r>
            <a:r>
              <a:rPr lang="th-TH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คำถาม 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นิ้ว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มือนิ้วใดสำคัญมากที่สุด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?</a:t>
            </a: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     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ก. 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นิ้วหัวแม่มือ     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ข. 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นิ้วชี้     ค. นิ้วกลาง      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ง. 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นิ้วนาง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 </a:t>
            </a:r>
          </a:p>
          <a:p>
            <a:r>
              <a:rPr lang="th-TH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</a:t>
            </a:r>
            <a:r>
              <a:rPr lang="th-TH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คำถาม </a:t>
            </a:r>
            <a:r>
              <a:rPr lang="th-TH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ผึ้งที่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เฝ้ารังป้องกันภัยต่างๆ เปรียบได้กับคนทำงานอาชีพอะไร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? 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    </a:t>
            </a:r>
            <a:r>
              <a:rPr lang="th-TH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ก. 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 ยาม          ข.  ทหาร   </a:t>
            </a:r>
            <a:r>
              <a:rPr lang="th-TH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ค. 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นักสืบ      </a:t>
            </a:r>
            <a:r>
              <a:rPr lang="th-TH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ง. ตำรวจ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585893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8244408" y="5805264"/>
            <a:ext cx="648072" cy="457200"/>
          </a:xfrm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defRPr/>
            </a:pPr>
            <a:r>
              <a:rPr lang="en-US" b="0" dirty="0" smtClean="0">
                <a:solidFill>
                  <a:srgbClr val="CC00FF"/>
                </a:solidFill>
              </a:rPr>
              <a:t>36</a:t>
            </a:r>
            <a:endParaRPr lang="th-TH" b="0" dirty="0" smtClean="0">
              <a:solidFill>
                <a:srgbClr val="CC00FF"/>
              </a:solidFill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0" y="1988840"/>
            <a:ext cx="9143999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5.</a:t>
            </a:r>
            <a:r>
              <a:rPr lang="th-TH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ด้าน</a:t>
            </a:r>
            <a:r>
              <a:rPr lang="th-TH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การ</a:t>
            </a:r>
            <a:r>
              <a:rPr lang="th-TH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สังเคราะห์</a:t>
            </a:r>
          </a:p>
          <a:p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 </a:t>
            </a:r>
            <a:r>
              <a:rPr lang="th-TH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คำถาม 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คน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ที่</a:t>
            </a:r>
            <a:r>
              <a:rPr lang="th-TH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ไม่ลักขโมย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เป็นคนดี 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แต่ถ้า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จะให้ดียิ่งขึ้นเขาจะต้องประพฤติอะไรอีกย่างหนึ่ง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? </a:t>
            </a: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     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ก. 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ไม่โลภมาก  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       ข. 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อาชีพสุจริต   </a:t>
            </a:r>
            <a:endParaRPr lang="th-TH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ค. มี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เมตตากรุณา  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  ง. มี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ความ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ซื่อสัตย์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95220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8244408" y="5805264"/>
            <a:ext cx="648072" cy="457200"/>
          </a:xfrm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defRPr/>
            </a:pPr>
            <a:r>
              <a:rPr lang="en-US" b="0" dirty="0" smtClean="0">
                <a:solidFill>
                  <a:srgbClr val="CC00FF"/>
                </a:solidFill>
              </a:rPr>
              <a:t>37</a:t>
            </a:r>
            <a:endParaRPr lang="th-TH" b="0" dirty="0" smtClean="0">
              <a:solidFill>
                <a:srgbClr val="CC00FF"/>
              </a:solidFill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07504" y="1700808"/>
            <a:ext cx="90364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6.</a:t>
            </a:r>
            <a:r>
              <a:rPr lang="th-TH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ด้าน</a:t>
            </a:r>
            <a:r>
              <a:rPr lang="th-TH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การประเมินค่า </a:t>
            </a:r>
            <a:endParaRPr lang="th-TH" sz="40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th-TH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 </a:t>
            </a:r>
            <a:r>
              <a:rPr lang="th-TH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คำถาม </a:t>
            </a:r>
            <a:r>
              <a:rPr lang="th-TH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ตามประเพณีไทย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 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ถือว่านางวันทองเป็นคนดีหรือไม่  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? 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     </a:t>
            </a:r>
            <a:r>
              <a:rPr lang="th-TH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ก. 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ดี  เพราะรักสามีทั้งสองคน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/>
            </a:r>
            <a:b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</a:b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     </a:t>
            </a:r>
            <a:r>
              <a:rPr lang="th-TH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ข. 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ดี  เพราะเมื่อตายแล้วยังเป็นห่วงลูก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/>
            </a:r>
            <a:b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</a:b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     </a:t>
            </a:r>
            <a:r>
              <a:rPr lang="th-TH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ค. 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ไม่ดี  เพราะหูเบาเชื่อคนง่าย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/>
            </a:r>
            <a:b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</a:b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     </a:t>
            </a:r>
            <a:r>
              <a:rPr lang="th-TH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ง. 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ไม่ดี  เพราะมีสามีสอง</a:t>
            </a:r>
            <a:r>
              <a:rPr lang="th-TH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คน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000997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8244408" y="5805264"/>
            <a:ext cx="648072" cy="457200"/>
          </a:xfrm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defRPr/>
            </a:pPr>
            <a:r>
              <a:rPr lang="en-US" b="0" dirty="0" smtClean="0">
                <a:solidFill>
                  <a:srgbClr val="CC00FF"/>
                </a:solidFill>
              </a:rPr>
              <a:t>38</a:t>
            </a:r>
            <a:endParaRPr lang="th-TH" b="0" dirty="0" smtClean="0">
              <a:solidFill>
                <a:srgbClr val="CC00FF"/>
              </a:solidFill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0" y="1844824"/>
            <a:ext cx="91440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H SarabunPSK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 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th-TH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ข้อสอบแบบอัตนัย 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 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ข้อสอบแบบอัตนัย หรือข้อสอบแบบความเรียง  หรือข้อสอบแบบบรรยาย เป็นข้อสอบที่ใช้ถามพฤติกรรมผู้เรียนได้ตั้งแต่ระดับความรู้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-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ความจำ ความเข้าใจ การนำไปใช้ </a:t>
            </a:r>
            <a:endParaRPr lang="th-TH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th-TH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การ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วิเคราะห์ การสังเคราะห์ และการประเมินค่าได้เป็นอย่างดี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831525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8244408" y="5805264"/>
            <a:ext cx="648072" cy="457200"/>
          </a:xfrm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defRPr/>
            </a:pPr>
            <a:r>
              <a:rPr lang="en-US" b="0" dirty="0" smtClean="0">
                <a:solidFill>
                  <a:srgbClr val="CC00FF"/>
                </a:solidFill>
              </a:rPr>
              <a:t>39</a:t>
            </a:r>
            <a:endParaRPr lang="th-TH" b="0" dirty="0" smtClean="0">
              <a:solidFill>
                <a:srgbClr val="CC00FF"/>
              </a:solidFill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0" y="1556792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หลักการสร้างข้อสอบแบบอัตนัย</a:t>
            </a:r>
            <a:endParaRPr lang="en-US" sz="28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 1. </a:t>
            </a:r>
            <a:r>
              <a:rPr lang="th-TH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กำหนดให้ชัดเจนว่าต้องการวัดพฤติกรรมด้านใดของผู้เรียน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 2. </a:t>
            </a:r>
            <a:r>
              <a:rPr lang="th-TH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เขียนคำถามให้</a:t>
            </a:r>
            <a:r>
              <a:rPr lang="th-TH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ชัดเจน</a:t>
            </a:r>
            <a:r>
              <a:rPr lang="th-TH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 จำเพาะเจาะจงว่าต้องการให้ผู้ตอบทำอย่างไร เช่น อธิบาย วิเคราะห์ แสดงความคิดเห็น ฯลฯ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 3. </a:t>
            </a:r>
            <a:r>
              <a:rPr lang="th-TH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เขียนคำถามวัดพฤติกรรม</a:t>
            </a:r>
            <a:r>
              <a:rPr lang="th-TH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ระดับสูง ๆ </a:t>
            </a:r>
            <a:r>
              <a:rPr lang="th-TH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ตั้งแต่ความเข้าใจขึ้นไป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 4. </a:t>
            </a:r>
            <a:r>
              <a:rPr lang="th-TH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เขียนคำถามโดยใช้สถานการณ์</a:t>
            </a:r>
            <a:r>
              <a:rPr lang="th-TH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ใหม่ ๆ </a:t>
            </a:r>
            <a:r>
              <a:rPr lang="th-TH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ไม่ควรถามตามตำราหรือถามในสิ่งที่เรียนมาแล้ว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 5. </a:t>
            </a:r>
            <a:r>
              <a:rPr lang="th-TH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ต้องถามเฉพาะสิ่งที่เป็นประเด็นสำคัญของเรื่อง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 6. </a:t>
            </a:r>
            <a:r>
              <a:rPr lang="th-TH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กำหนดความซับซ้อนและความยากให้เหมาะสมกับวัยของผู้ตอบ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 7. </a:t>
            </a:r>
            <a:r>
              <a:rPr lang="th-TH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ควรเฉลยคำตอบไป</a:t>
            </a:r>
            <a:r>
              <a:rPr lang="th-TH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พร้อม ๆ กับ</a:t>
            </a:r>
            <a:r>
              <a:rPr lang="th-TH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การเขียนข้อสอบ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 8. </a:t>
            </a:r>
            <a:r>
              <a:rPr lang="th-TH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ไม่ควรให้มีการเลือกตอบ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67945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8388424" y="5805264"/>
            <a:ext cx="504056" cy="457200"/>
          </a:xfrm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defRPr/>
            </a:pPr>
            <a:r>
              <a:rPr lang="en-US" b="0" dirty="0" smtClean="0">
                <a:solidFill>
                  <a:srgbClr val="CC00FF"/>
                </a:solidFill>
              </a:rPr>
              <a:t>4</a:t>
            </a:r>
            <a:endParaRPr lang="th-TH" b="0" dirty="0" smtClean="0">
              <a:solidFill>
                <a:srgbClr val="CC00FF"/>
              </a:solidFill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0" y="2028904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3. </a:t>
            </a:r>
            <a:r>
              <a:rPr lang="th-TH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ด้านจิตพิสัย (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Affective 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Domain</a:t>
            </a:r>
            <a:r>
              <a:rPr lang="th-TH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) </a:t>
            </a:r>
            <a:r>
              <a:rPr lang="th-TH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ด้านเจตคติคุณลักษณะ</a:t>
            </a:r>
            <a:endParaRPr lang="en-US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3.1  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การรับรู้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3.2  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การตอบสนอง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3.3  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คุณค่า ค่านิยม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3.4  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การจัดระบบ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3.5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บุคลิกภาพ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986828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8244408" y="5805264"/>
            <a:ext cx="648072" cy="457200"/>
          </a:xfrm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defRPr/>
            </a:pPr>
            <a:r>
              <a:rPr lang="en-US" b="0" dirty="0" smtClean="0">
                <a:solidFill>
                  <a:srgbClr val="CC00FF"/>
                </a:solidFill>
              </a:rPr>
              <a:t>40</a:t>
            </a:r>
            <a:endParaRPr lang="th-TH" b="0" dirty="0" smtClean="0">
              <a:solidFill>
                <a:srgbClr val="CC00FF"/>
              </a:solidFill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0" y="1712997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ข้อแนะนำในการตรวจให้คะแนนข้อสอบอัตนัย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 1. 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พิจารณาคำตอบแต่ละข้ออย่าง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คร่าว ๆ ก่อน 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ยังไม่ต้องให้คะแนน แบ่งคุณภาพของการตอบของผู้ตอบออกเป็นกลุ่มๆ เช่น ดีมาก ดี ปานกลาง ค่อนข้างดี  ยังใช้ไม่ได้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 2. 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ตรวจละเอียดแต่ละข้อของแต่ละกลุ่มอีกครั้งแล้วให้คะแนน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 3. 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ควรตรวจทีละข้อของทุกคนจนหมดก่อน แล้วจึงตรวจข้อต่อไป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       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4. 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ควรสุ่มกระดาษคำตอบมาตรวจโดยไม่ต้องดูชื่อผู้ตอบเพื่อไม่ให้เกิด</a:t>
            </a:r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อคติในการตรวจ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751856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8244408" y="5805264"/>
            <a:ext cx="648072" cy="457200"/>
          </a:xfrm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defRPr/>
            </a:pPr>
            <a:r>
              <a:rPr lang="en-US" b="0" dirty="0" smtClean="0">
                <a:solidFill>
                  <a:srgbClr val="CC00FF"/>
                </a:solidFill>
              </a:rPr>
              <a:t>41</a:t>
            </a:r>
            <a:endParaRPr lang="th-TH" b="0" dirty="0" smtClean="0">
              <a:solidFill>
                <a:srgbClr val="CC00FF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16288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ข้อดี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และ</a:t>
            </a:r>
            <a:r>
              <a:rPr lang="th-TH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ข้อเสีย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ของ</a:t>
            </a:r>
            <a:r>
              <a:rPr lang="th-TH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ea typeface="Times New Roman" panose="02020603050405020304" pitchFamily="18" charset="0"/>
                <a:cs typeface="FreesiaUPC" panose="020B0604020202020204" pitchFamily="34" charset="-34"/>
              </a:rPr>
              <a:t>ข้อสอบอัตนัย</a:t>
            </a:r>
            <a:endParaRPr lang="en-US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ea typeface="Times New Roman" panose="02020603050405020304" pitchFamily="18" charset="0"/>
              <a:cs typeface="FreesiaUPC" panose="020B0604020202020204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62086"/>
              </p:ext>
            </p:extLst>
          </p:nvPr>
        </p:nvGraphicFramePr>
        <p:xfrm>
          <a:off x="0" y="2276872"/>
          <a:ext cx="9144000" cy="40591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5880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ข้อดี</a:t>
                      </a:r>
                      <a:endParaRPr lang="en-US" sz="2800" b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anose="020B0604020202020204" pitchFamily="34" charset="-34"/>
                        <a:ea typeface="Times New Roman" panose="02020603050405020304" pitchFamily="18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ข้อเสีย</a:t>
                      </a:r>
                      <a:endParaRPr lang="en-US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anose="020B0604020202020204" pitchFamily="34" charset="-34"/>
                        <a:ea typeface="Times New Roman" panose="02020603050405020304" pitchFamily="18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5880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1. </a:t>
                      </a:r>
                      <a:r>
                        <a:rPr lang="th-TH" sz="2800" b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วัดพฤติกรรมด้านความคิดด้านสังเคราะห์และการประเมินค่าได้ดี </a:t>
                      </a:r>
                      <a:endParaRPr lang="en-US" sz="2800" b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anose="020B0604020202020204" pitchFamily="34" charset="-34"/>
                        <a:ea typeface="Times New Roman" panose="02020603050405020304" pitchFamily="18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1. </a:t>
                      </a:r>
                      <a:r>
                        <a:rPr lang="th-TH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วัดเนื้อหาได้ไม่ครอบคลุมเพราะข้อสอบถามได้น้อยข้อ</a:t>
                      </a:r>
                      <a:endParaRPr lang="en-US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anose="020B0604020202020204" pitchFamily="34" charset="-34"/>
                        <a:ea typeface="Times New Roman" panose="02020603050405020304" pitchFamily="18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5880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2. </a:t>
                      </a:r>
                      <a:r>
                        <a:rPr lang="th-TH" sz="2800" b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วัดความคิดริเริ่มและความคิดเห็นได้ดี   </a:t>
                      </a:r>
                      <a:endParaRPr lang="en-US" sz="2800" b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anose="020B0604020202020204" pitchFamily="34" charset="-34"/>
                        <a:ea typeface="Times New Roman" panose="02020603050405020304" pitchFamily="18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2. </a:t>
                      </a:r>
                      <a:r>
                        <a:rPr lang="th-TH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ตรวจให้คะแนนยาก เสียเวลามาก</a:t>
                      </a:r>
                      <a:endParaRPr lang="en-US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anose="020B0604020202020204" pitchFamily="34" charset="-34"/>
                        <a:ea typeface="Times New Roman" panose="02020603050405020304" pitchFamily="18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5880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3. </a:t>
                      </a:r>
                      <a:r>
                        <a:rPr lang="th-TH" sz="2800" b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สร้างได้ง่าย รวดเร็ว ประหยัด</a:t>
                      </a:r>
                      <a:endParaRPr lang="en-US" sz="2800" b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anose="020B0604020202020204" pitchFamily="34" charset="-34"/>
                        <a:ea typeface="Times New Roman" panose="02020603050405020304" pitchFamily="18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3. </a:t>
                      </a:r>
                      <a:r>
                        <a:rPr lang="th-TH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คะแนนไม่แน่นอน มีความเที่ยงน้อย</a:t>
                      </a:r>
                      <a:endParaRPr lang="en-US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anose="020B0604020202020204" pitchFamily="34" charset="-34"/>
                        <a:ea typeface="Times New Roman" panose="02020603050405020304" pitchFamily="18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5880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4. </a:t>
                      </a:r>
                      <a:r>
                        <a:rPr lang="th-TH" sz="2800" b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เดายาก </a:t>
                      </a:r>
                      <a:endParaRPr lang="en-US" sz="2800" b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anose="020B0604020202020204" pitchFamily="34" charset="-34"/>
                        <a:ea typeface="Times New Roman" panose="02020603050405020304" pitchFamily="18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4. </a:t>
                      </a:r>
                      <a:r>
                        <a:rPr lang="th-TH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วินิจฉัยข้อบกพร่องของผู้เรียนไม่ได้</a:t>
                      </a:r>
                      <a:endParaRPr lang="en-US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anose="020B0604020202020204" pitchFamily="34" charset="-34"/>
                        <a:ea typeface="Times New Roman" panose="02020603050405020304" pitchFamily="18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5880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5. </a:t>
                      </a:r>
                      <a:r>
                        <a:rPr lang="th-TH" sz="2800" b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ส่งเสริมพัฒนาทักษะการเขียนและนิสัยการเรียนอย่างมีประสิทธิภาพ </a:t>
                      </a:r>
                      <a:endParaRPr lang="en-US" sz="2800" b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anose="020B0604020202020204" pitchFamily="34" charset="-34"/>
                        <a:ea typeface="Times New Roman" panose="02020603050405020304" pitchFamily="18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5. </a:t>
                      </a:r>
                      <a:r>
                        <a:rPr lang="th-TH" sz="2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ทักษะ</a:t>
                      </a:r>
                      <a:r>
                        <a:rPr lang="th-TH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ด้านภาษามีอิทธิพลต่อการตรวจ</a:t>
                      </a:r>
                      <a:endParaRPr lang="en-US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anose="020B0604020202020204" pitchFamily="34" charset="-34"/>
                        <a:ea typeface="Times New Roman" panose="02020603050405020304" pitchFamily="18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76726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8172400" y="5805264"/>
            <a:ext cx="720080" cy="457200"/>
          </a:xfrm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defRPr/>
            </a:pPr>
            <a:r>
              <a:rPr lang="en-US" b="0" dirty="0" smtClean="0">
                <a:solidFill>
                  <a:srgbClr val="CC00FF"/>
                </a:solidFill>
              </a:rPr>
              <a:t>11</a:t>
            </a:r>
            <a:endParaRPr lang="th-TH" b="0" dirty="0" smtClean="0">
              <a:solidFill>
                <a:srgbClr val="CC00FF"/>
              </a:solidFill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2286000" y="190550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th-TH" sz="7200" dirty="0">
                <a:solidFill>
                  <a:srgbClr val="00B0F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จบการนำเสนอ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506644" y="3299500"/>
            <a:ext cx="213071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th-TH" sz="9600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สวัสดี</a:t>
            </a:r>
          </a:p>
        </p:txBody>
      </p:sp>
    </p:spTree>
    <p:extLst>
      <p:ext uri="{BB962C8B-B14F-4D97-AF65-F5344CB8AC3E}">
        <p14:creationId xmlns:p14="http://schemas.microsoft.com/office/powerpoint/2010/main" val="2769709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8388424" y="5805264"/>
            <a:ext cx="504056" cy="457200"/>
          </a:xfrm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defRPr/>
            </a:pPr>
            <a:r>
              <a:rPr lang="en-US" b="0" dirty="0" smtClean="0">
                <a:solidFill>
                  <a:srgbClr val="CC00FF"/>
                </a:solidFill>
              </a:rPr>
              <a:t>5</a:t>
            </a:r>
            <a:endParaRPr lang="th-TH" b="0" dirty="0" smtClean="0">
              <a:solidFill>
                <a:srgbClr val="CC00FF"/>
              </a:solidFill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0" y="1916832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การ</a:t>
            </a:r>
            <a:r>
              <a:rPr lang="th-TH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เขียน</a:t>
            </a:r>
            <a:r>
              <a:rPr lang="th-TH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ข้อสอบมีหลักการ</a:t>
            </a:r>
            <a:r>
              <a:rPr lang="th-TH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สำคัญที่ต้อง</a:t>
            </a:r>
            <a:r>
              <a:rPr lang="th-TH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คำนึงถึง ดังนี้</a:t>
            </a:r>
            <a:endParaRPr lang="th-TH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   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1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. </a:t>
            </a:r>
            <a:r>
              <a:rPr lang="th-TH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ถามให้ครอบคลุม 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   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2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. </a:t>
            </a:r>
            <a:r>
              <a:rPr lang="th-TH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ถามเฉพาะสิ่งที่สำคัญ 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   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3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. </a:t>
            </a:r>
            <a:r>
              <a:rPr lang="th-TH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ถามให้ลึก 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   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4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. </a:t>
            </a:r>
            <a:r>
              <a:rPr lang="th-TH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ถามในสิ่งที่เป็นแบบอย่างที่ดี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   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5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. </a:t>
            </a:r>
            <a:r>
              <a:rPr lang="th-TH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ถามให้จำเพาะเจาะจง  </a:t>
            </a:r>
            <a:endParaRPr lang="th-TH" sz="4400" dirty="0">
              <a:solidFill>
                <a:srgbClr val="CC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00808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8388424" y="5805264"/>
            <a:ext cx="504056" cy="457200"/>
          </a:xfrm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defRPr/>
            </a:pPr>
            <a:r>
              <a:rPr lang="en-US" b="0" dirty="0" smtClean="0">
                <a:solidFill>
                  <a:srgbClr val="CC00FF"/>
                </a:solidFill>
              </a:rPr>
              <a:t>6</a:t>
            </a:r>
            <a:endParaRPr lang="th-TH" b="0" dirty="0" smtClean="0">
              <a:solidFill>
                <a:srgbClr val="CC00FF"/>
              </a:solidFill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0" y="1956896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ข้อสอบ</a:t>
            </a:r>
            <a:r>
              <a:rPr lang="th-TH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วัดผลสัมฤทธิ์ทางการ</a:t>
            </a:r>
            <a:r>
              <a:rPr lang="th-TH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เรียน</a:t>
            </a:r>
          </a:p>
          <a:p>
            <a:r>
              <a:rPr lang="th-TH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ที่</a:t>
            </a:r>
            <a:r>
              <a:rPr lang="th-TH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นิยม</a:t>
            </a:r>
            <a:r>
              <a:rPr lang="th-TH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ใช้มี </a:t>
            </a:r>
            <a: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2 </a:t>
            </a:r>
            <a:r>
              <a:rPr lang="en-US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 </a:t>
            </a:r>
            <a:r>
              <a:rPr lang="th-TH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ประเภท คือ</a:t>
            </a:r>
          </a:p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1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.  </a:t>
            </a:r>
            <a:r>
              <a:rPr lang="th-TH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ข้อสอบแบบปรนัย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th-TH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2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.  </a:t>
            </a:r>
            <a:r>
              <a:rPr lang="th-TH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ข้อสอบแบบอัตนัย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21271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8388424" y="5805264"/>
            <a:ext cx="504056" cy="457200"/>
          </a:xfrm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defRPr/>
            </a:pPr>
            <a:r>
              <a:rPr lang="en-US" b="0" dirty="0" smtClean="0">
                <a:solidFill>
                  <a:srgbClr val="CC00FF"/>
                </a:solidFill>
              </a:rPr>
              <a:t>7</a:t>
            </a:r>
            <a:endParaRPr lang="th-TH" b="0" dirty="0" smtClean="0">
              <a:solidFill>
                <a:srgbClr val="CC00FF"/>
              </a:solidFill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0" y="1772816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 </a:t>
            </a:r>
            <a:r>
              <a:rPr lang="en-US" sz="4000" dirty="0"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r>
              <a:rPr lang="th-TH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ข้อสอบแบบปรนัย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เป็นข้อสอบที่มีคำถามจำเพาะเจาะจง   ตรวจได้คะแนนตรงกัน มีคำสั่งวิธีการปฏิบัติ และวิธีการ</a:t>
            </a:r>
            <a:r>
              <a:rPr lang="th-TH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ตรวจ</a:t>
            </a:r>
          </a:p>
          <a:p>
            <a:r>
              <a:rPr lang="th-TH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ให้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คะแนนชัดเจน ข้อสอบแบบปรนัยที่นิยมใช้มี 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4 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ประเภท คือ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    1. 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แบบถูกผิด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    2. 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แบบเติมคำ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    3. 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แบบจับคู่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    4. 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แบบเลือกตอบ </a:t>
            </a:r>
            <a:endParaRPr lang="th-TH" sz="4000" dirty="0" smtClean="0">
              <a:solidFill>
                <a:srgbClr val="CC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14373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8388424" y="5805264"/>
            <a:ext cx="504056" cy="457200"/>
          </a:xfrm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defRPr/>
            </a:pPr>
            <a:r>
              <a:rPr lang="en-US" b="0" dirty="0" smtClean="0">
                <a:solidFill>
                  <a:srgbClr val="CC00FF"/>
                </a:solidFill>
              </a:rPr>
              <a:t>8</a:t>
            </a:r>
            <a:endParaRPr lang="th-TH" b="0" dirty="0" smtClean="0">
              <a:solidFill>
                <a:srgbClr val="CC00FF"/>
              </a:solidFill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0" y="1884888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   </a:t>
            </a:r>
            <a:r>
              <a:rPr lang="th-TH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ข้อสอบแบบถูกผิด</a:t>
            </a:r>
            <a:endParaRPr lang="en-US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  </a:t>
            </a:r>
            <a:r>
              <a:rPr lang="th-TH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ข้อสอบ</a:t>
            </a:r>
            <a:r>
              <a:rPr lang="th-TH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แบบถูกผิดเป็นข้อคำถามที่กำหนด</a:t>
            </a:r>
            <a:r>
              <a:rPr lang="th-TH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ข้อความ</a:t>
            </a:r>
          </a:p>
          <a:p>
            <a:r>
              <a:rPr lang="th-TH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ให้</a:t>
            </a:r>
            <a:r>
              <a:rPr lang="th-TH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นักเรียนพิจารณาเลือกตอบสองทางเลือก เช่น ถูก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-</a:t>
            </a:r>
            <a:r>
              <a:rPr lang="th-TH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ผิด ใช่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-</a:t>
            </a:r>
            <a:r>
              <a:rPr lang="th-TH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ไม่ใช่ </a:t>
            </a:r>
            <a:r>
              <a:rPr lang="th-TH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จริง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-</a:t>
            </a:r>
            <a:r>
              <a:rPr lang="th-TH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ไม่จริง </a:t>
            </a:r>
            <a:r>
              <a:rPr lang="th-TH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เหมือนกัน-ต่างกัน ฯลฯ  </a:t>
            </a:r>
            <a:r>
              <a:rPr lang="th-TH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โดยใช้ความรู้ตามหลักวิชาเป็นเกณฑ์พิจารณา 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39545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8388424" y="5805264"/>
            <a:ext cx="504056" cy="457200"/>
          </a:xfrm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anose="020B060403050404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defRPr/>
            </a:pPr>
            <a:r>
              <a:rPr lang="en-US" b="0" dirty="0" smtClean="0">
                <a:solidFill>
                  <a:srgbClr val="CC00FF"/>
                </a:solidFill>
              </a:rPr>
              <a:t>9</a:t>
            </a:r>
            <a:endParaRPr lang="th-TH" b="0" dirty="0" smtClean="0">
              <a:solidFill>
                <a:srgbClr val="CC00FF"/>
              </a:solidFill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0" y="1556792"/>
            <a:ext cx="91440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หลักการเขียนข้อสอบแบบถูกผิด</a:t>
            </a:r>
            <a:endParaRPr lang="en-US" sz="3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  1</a:t>
            </a: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. </a:t>
            </a:r>
            <a:r>
              <a:rPr lang="th-TH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ข้อความจะต้องมีความหมายชัดเจนไม่กำกวมและไม่ควรใช้คำที่แสดงคุณภาพ เช่น </a:t>
            </a:r>
            <a:r>
              <a:rPr lang="th-TH" sz="3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มาก น้อย บ่อยๆ บางครั้ง ส่วนมาก </a:t>
            </a:r>
            <a:endParaRPr lang="th-TH" sz="3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th-TH" sz="3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ส่วนน้อย ไม่</a:t>
            </a:r>
            <a:r>
              <a:rPr lang="th-TH" sz="3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ค่อยจะ</a:t>
            </a:r>
            <a:r>
              <a:rPr lang="th-TH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 เป็นต้น ควรเลือกคำที่แสดงปริมาณจะมีความหมายชัดเจนกว่า เช่น</a:t>
            </a:r>
            <a:endParaRPr lang="en-US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en-US" sz="3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      </a:t>
            </a:r>
            <a:r>
              <a:rPr lang="th-TH" sz="3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ไม่</a:t>
            </a:r>
            <a:r>
              <a:rPr lang="th-TH" sz="3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ดี  </a:t>
            </a: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-  </a:t>
            </a:r>
            <a:r>
              <a:rPr lang="th-TH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พม่ายกกองทัพมาตีไทยบ่อยครั้งในสมัยกรุงธนบุรี  </a:t>
            </a:r>
            <a:endParaRPr lang="en-US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          </a:t>
            </a:r>
            <a:r>
              <a:rPr lang="th-TH" sz="3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ดี</a:t>
            </a:r>
            <a:r>
              <a:rPr lang="th-TH" sz="3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ขึ้น  </a:t>
            </a: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-  </a:t>
            </a:r>
            <a:r>
              <a:rPr lang="th-TH" sz="3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พม่ายกกองทัพมาตีไทย </a:t>
            </a:r>
            <a:r>
              <a:rPr lang="en-US" sz="3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4 </a:t>
            </a:r>
            <a:r>
              <a:rPr lang="th-TH" sz="3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ครั้งในสมัยกรุงธนบุรี</a:t>
            </a:r>
            <a:endParaRPr lang="en-US" sz="38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60621032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1637</Words>
  <Application>Microsoft Office PowerPoint</Application>
  <PresentationFormat>นำเสนอทางหน้าจอ (4:3)</PresentationFormat>
  <Paragraphs>261</Paragraphs>
  <Slides>42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42</vt:i4>
      </vt:variant>
    </vt:vector>
  </HeadingPairs>
  <TitlesOfParts>
    <vt:vector size="51" baseType="lpstr">
      <vt:lpstr>Verdana</vt:lpstr>
      <vt:lpstr>Arial</vt:lpstr>
      <vt:lpstr>Wingdings</vt:lpstr>
      <vt:lpstr>FreesiaUPC</vt:lpstr>
      <vt:lpstr>Sarabun</vt:lpstr>
      <vt:lpstr>TH SarabunPSK</vt:lpstr>
      <vt:lpstr>Angsana New</vt:lpstr>
      <vt:lpstr>Times New Roman</vt:lpstr>
      <vt:lpstr>Diseño predeterminado</vt:lpstr>
      <vt:lpstr>การวัดผลสัมฤทธิ์ทางการเรียน  โดย  ดร.นลธวัช ยุทธวงศ์ และ ดร.กรรณิการ์  ทองรักษ์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Nate</dc:creator>
  <cp:lastModifiedBy>ASUS</cp:lastModifiedBy>
  <cp:revision>99</cp:revision>
  <dcterms:modified xsi:type="dcterms:W3CDTF">2019-08-22T08:54:57Z</dcterms:modified>
</cp:coreProperties>
</file>